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7" r:id="rId24"/>
    <p:sldId id="279" r:id="rId25"/>
    <p:sldId id="280" r:id="rId26"/>
    <p:sldId id="283" r:id="rId27"/>
    <p:sldId id="282" r:id="rId28"/>
    <p:sldId id="278" r:id="rId29"/>
    <p:sldId id="286" r:id="rId30"/>
    <p:sldId id="287" r:id="rId31"/>
    <p:sldId id="288" r:id="rId32"/>
    <p:sldId id="284" r:id="rId33"/>
    <p:sldId id="285" r:id="rId34"/>
    <p:sldId id="290" r:id="rId35"/>
    <p:sldId id="289"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1841" autoAdjust="0"/>
  </p:normalViewPr>
  <p:slideViewPr>
    <p:cSldViewPr snapToGrid="0">
      <p:cViewPr varScale="1">
        <p:scale>
          <a:sx n="52" d="100"/>
          <a:sy n="52" d="100"/>
        </p:scale>
        <p:origin x="582" y="78"/>
      </p:cViewPr>
      <p:guideLst/>
    </p:cSldViewPr>
  </p:slideViewPr>
  <p:notesTextViewPr>
    <p:cViewPr>
      <p:scale>
        <a:sx n="1" d="1"/>
        <a:sy n="1" d="1"/>
      </p:scale>
      <p:origin x="0" y="0"/>
    </p:cViewPr>
  </p:notesTextViewPr>
  <p:sorterViewPr>
    <p:cViewPr>
      <p:scale>
        <a:sx n="100" d="100"/>
        <a:sy n="100" d="100"/>
      </p:scale>
      <p:origin x="0" y="-16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qvsXKMWPI-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CURING IS NOT AN OPTION… CARING MEANS COMFORT</a:t>
            </a:r>
            <a:endParaRPr lang="en-US" dirty="0"/>
          </a:p>
        </p:txBody>
      </p:sp>
      <p:sp>
        <p:nvSpPr>
          <p:cNvPr id="3" name="Subtitle 2"/>
          <p:cNvSpPr>
            <a:spLocks noGrp="1"/>
          </p:cNvSpPr>
          <p:nvPr>
            <p:ph type="subTitle" idx="1"/>
          </p:nvPr>
        </p:nvSpPr>
        <p:spPr/>
        <p:txBody>
          <a:bodyPr/>
          <a:lstStyle/>
          <a:p>
            <a:r>
              <a:rPr lang="en-US" dirty="0" smtClean="0"/>
              <a:t>Suzanne Karefa-Johnson, MD HMDC</a:t>
            </a:r>
          </a:p>
          <a:p>
            <a:r>
              <a:rPr lang="en-US" dirty="0" smtClean="0"/>
              <a:t>FAMILY HOSPICE CARE</a:t>
            </a:r>
          </a:p>
          <a:p>
            <a:endParaRPr lang="en-US" dirty="0"/>
          </a:p>
        </p:txBody>
      </p:sp>
    </p:spTree>
    <p:extLst>
      <p:ext uri="{BB962C8B-B14F-4D97-AF65-F5344CB8AC3E}">
        <p14:creationId xmlns:p14="http://schemas.microsoft.com/office/powerpoint/2010/main" val="413365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THESE FINAL WISHES COMMUNICATED? </a:t>
            </a:r>
            <a:endParaRPr lang="en-US" dirty="0"/>
          </a:p>
        </p:txBody>
      </p:sp>
      <p:sp>
        <p:nvSpPr>
          <p:cNvPr id="3" name="Content Placeholder 2"/>
          <p:cNvSpPr>
            <a:spLocks noGrp="1"/>
          </p:cNvSpPr>
          <p:nvPr>
            <p:ph idx="1"/>
          </p:nvPr>
        </p:nvSpPr>
        <p:spPr/>
        <p:txBody>
          <a:bodyPr>
            <a:normAutofit/>
          </a:bodyPr>
          <a:lstStyle/>
          <a:p>
            <a:r>
              <a:rPr lang="en-US" sz="4000" dirty="0" smtClean="0"/>
              <a:t>OR ARE THEY….</a:t>
            </a:r>
          </a:p>
          <a:p>
            <a:endParaRPr lang="en-US" sz="4000" dirty="0"/>
          </a:p>
          <a:p>
            <a:pPr marL="0" indent="0">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062" y="3166532"/>
            <a:ext cx="5095875" cy="3352801"/>
          </a:xfrm>
          <a:prstGeom prst="rect">
            <a:avLst/>
          </a:prstGeom>
        </p:spPr>
      </p:pic>
    </p:spTree>
    <p:extLst>
      <p:ext uri="{BB962C8B-B14F-4D97-AF65-F5344CB8AC3E}">
        <p14:creationId xmlns:p14="http://schemas.microsoft.com/office/powerpoint/2010/main" val="18092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COURAGEOUS CONVERSATIONS</a:t>
            </a:r>
            <a:endParaRPr lang="en-US" dirty="0"/>
          </a:p>
        </p:txBody>
      </p:sp>
      <p:sp>
        <p:nvSpPr>
          <p:cNvPr id="3" name="Content Placeholder 2"/>
          <p:cNvSpPr>
            <a:spLocks noGrp="1"/>
          </p:cNvSpPr>
          <p:nvPr>
            <p:ph idx="1"/>
          </p:nvPr>
        </p:nvSpPr>
        <p:spPr/>
        <p:txBody>
          <a:bodyPr/>
          <a:lstStyle/>
          <a:p>
            <a:r>
              <a:rPr lang="en-US" dirty="0" smtClean="0"/>
              <a:t>56% OF CALIFORNIANS HAVE NOT SHARED THEIR WISHES FOR END OF LIFE WITH THEIR LOVED ONES</a:t>
            </a:r>
          </a:p>
          <a:p>
            <a:endParaRPr lang="en-US" dirty="0"/>
          </a:p>
          <a:p>
            <a:pPr marL="0" indent="0">
              <a:buNone/>
            </a:pPr>
            <a:endParaRPr lang="en-US" dirty="0" smtClean="0"/>
          </a:p>
          <a:p>
            <a:r>
              <a:rPr lang="en-US" dirty="0" smtClean="0"/>
              <a:t>80% SAY THEY WOULD TALK TO THEIR PHYSICIAN ABOUT END-OF-LIFE CARE, BUT ONLY 7% HAVE ACTUALLY DONE SO</a:t>
            </a:r>
            <a:endParaRPr lang="en-US" dirty="0"/>
          </a:p>
        </p:txBody>
      </p:sp>
    </p:spTree>
    <p:extLst>
      <p:ext uri="{BB962C8B-B14F-4D97-AF65-F5344CB8AC3E}">
        <p14:creationId xmlns:p14="http://schemas.microsoft.com/office/powerpoint/2010/main" val="217779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vsXKMWPI-w"/>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1945522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DIRECTIVES</a:t>
            </a:r>
            <a:endParaRPr lang="en-US" dirty="0"/>
          </a:p>
        </p:txBody>
      </p:sp>
      <p:sp>
        <p:nvSpPr>
          <p:cNvPr id="3" name="Content Placeholder 2"/>
          <p:cNvSpPr>
            <a:spLocks noGrp="1"/>
          </p:cNvSpPr>
          <p:nvPr>
            <p:ph idx="1"/>
          </p:nvPr>
        </p:nvSpPr>
        <p:spPr/>
        <p:txBody>
          <a:bodyPr/>
          <a:lstStyle/>
          <a:p>
            <a:r>
              <a:rPr lang="en-US" dirty="0" smtClean="0"/>
              <a:t>DEFINITION: A WRITTEN STATEMENT OF A PERSON’S WISHES REGARDING MEDICAL TREATMENT</a:t>
            </a:r>
          </a:p>
          <a:p>
            <a:endParaRPr lang="en-US" dirty="0" smtClean="0"/>
          </a:p>
          <a:p>
            <a:r>
              <a:rPr lang="en-US" dirty="0" smtClean="0"/>
              <a:t>WRITTEN TO ENSURE THAT THOSE WISHES ARE CARRIED OUT SHOULD THE PERSON BE UNABLE TO COMMUNICATE THEM TO A DOCTOR</a:t>
            </a:r>
          </a:p>
          <a:p>
            <a:pPr marL="0" indent="0">
              <a:buNone/>
            </a:pPr>
            <a:endParaRPr lang="en-US" dirty="0" smtClean="0"/>
          </a:p>
          <a:p>
            <a:r>
              <a:rPr lang="en-US" dirty="0" smtClean="0"/>
              <a:t>IN CALIFORNIA, THERE IS THE OPTION OF THE </a:t>
            </a:r>
            <a:r>
              <a:rPr lang="en-US" b="1" dirty="0" smtClean="0"/>
              <a:t>POLST </a:t>
            </a:r>
            <a:r>
              <a:rPr lang="en-US" dirty="0" smtClean="0"/>
              <a:t>FORM </a:t>
            </a:r>
            <a:endParaRPr lang="en-US" dirty="0"/>
          </a:p>
        </p:txBody>
      </p:sp>
    </p:spTree>
    <p:extLst>
      <p:ext uri="{BB962C8B-B14F-4D97-AF65-F5344CB8AC3E}">
        <p14:creationId xmlns:p14="http://schemas.microsoft.com/office/powerpoint/2010/main" val="35435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POLST- PHYSICIANS ORDER FOR LIFE SUSTAINING TREATMENT</a:t>
            </a:r>
            <a:endParaRPr lang="en-US" dirty="0"/>
          </a:p>
        </p:txBody>
      </p:sp>
      <p:sp>
        <p:nvSpPr>
          <p:cNvPr id="3" name="Content Placeholder 2"/>
          <p:cNvSpPr>
            <a:spLocks noGrp="1"/>
          </p:cNvSpPr>
          <p:nvPr>
            <p:ph idx="1"/>
          </p:nvPr>
        </p:nvSpPr>
        <p:spPr>
          <a:xfrm>
            <a:off x="1154954" y="2286000"/>
            <a:ext cx="8825659" cy="3733800"/>
          </a:xfrm>
        </p:spPr>
        <p:txBody>
          <a:bodyPr/>
          <a:lstStyle/>
          <a:p>
            <a:pPr marL="0" indent="0">
              <a:buNone/>
            </a:pPr>
            <a:r>
              <a:rPr lang="en-US" dirty="0" smtClean="0"/>
              <a:t> </a:t>
            </a:r>
            <a:endParaRPr lang="en-US" dirty="0"/>
          </a:p>
        </p:txBody>
      </p:sp>
      <p:pic>
        <p:nvPicPr>
          <p:cNvPr id="4" name="Picture 3" descr="Using Our Pink Friend (POLST) Appropriately: Please Hel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720" y="2286001"/>
            <a:ext cx="4480560" cy="4572000"/>
          </a:xfrm>
          <a:prstGeom prst="rect">
            <a:avLst/>
          </a:prstGeom>
        </p:spPr>
      </p:pic>
    </p:spTree>
    <p:extLst>
      <p:ext uri="{BB962C8B-B14F-4D97-AF65-F5344CB8AC3E}">
        <p14:creationId xmlns:p14="http://schemas.microsoft.com/office/powerpoint/2010/main" val="1354794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WISHES</a:t>
            </a:r>
            <a:endParaRPr lang="en-US" dirty="0"/>
          </a:p>
        </p:txBody>
      </p:sp>
      <p:pic>
        <p:nvPicPr>
          <p:cNvPr id="3" name="Picture 2" descr="Five Wishe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49" y="2777067"/>
            <a:ext cx="2537883" cy="3640665"/>
          </a:xfrm>
          <a:prstGeom prst="rect">
            <a:avLst/>
          </a:prstGeom>
        </p:spPr>
      </p:pic>
    </p:spTree>
    <p:extLst>
      <p:ext uri="{BB962C8B-B14F-4D97-AF65-F5344CB8AC3E}">
        <p14:creationId xmlns:p14="http://schemas.microsoft.com/office/powerpoint/2010/main" val="1735783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GOWISH CARDS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4" y="2738437"/>
            <a:ext cx="9146479" cy="1613430"/>
          </a:xfrm>
          <a:prstGeom prst="rect">
            <a:avLst/>
          </a:prstGeom>
        </p:spPr>
      </p:pic>
    </p:spTree>
    <p:extLst>
      <p:ext uri="{BB962C8B-B14F-4D97-AF65-F5344CB8AC3E}">
        <p14:creationId xmlns:p14="http://schemas.microsoft.com/office/powerpoint/2010/main" val="36857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MORE ADVENTUROUS</a:t>
            </a:r>
            <a:endParaRPr lang="en-US" dirty="0"/>
          </a:p>
        </p:txBody>
      </p:sp>
      <p:pic>
        <p:nvPicPr>
          <p:cNvPr id="4" name="Content Placeholder 3" descr="2015 Events — The GroundSwell Pro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570" y="2603500"/>
            <a:ext cx="2415172" cy="3416300"/>
          </a:xfrm>
        </p:spPr>
      </p:pic>
    </p:spTree>
    <p:extLst>
      <p:ext uri="{BB962C8B-B14F-4D97-AF65-F5344CB8AC3E}">
        <p14:creationId xmlns:p14="http://schemas.microsoft.com/office/powerpoint/2010/main" val="3868518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PHOBIA</a:t>
            </a:r>
            <a:endParaRPr lang="en-US" dirty="0"/>
          </a:p>
        </p:txBody>
      </p:sp>
      <p:sp>
        <p:nvSpPr>
          <p:cNvPr id="3" name="Content Placeholder 2"/>
          <p:cNvSpPr>
            <a:spLocks noGrp="1"/>
          </p:cNvSpPr>
          <p:nvPr>
            <p:ph idx="1"/>
          </p:nvPr>
        </p:nvSpPr>
        <p:spPr/>
        <p:txBody>
          <a:bodyPr/>
          <a:lstStyle/>
          <a:p>
            <a:r>
              <a:rPr lang="en-US" dirty="0" smtClean="0"/>
              <a:t>IN AMERICA WE ARE AFRAIID TO SPEAK ABOUT DEATH </a:t>
            </a:r>
          </a:p>
          <a:p>
            <a:endParaRPr lang="en-US" dirty="0" smtClean="0"/>
          </a:p>
          <a:p>
            <a:r>
              <a:rPr lang="en-US" dirty="0" smtClean="0"/>
              <a:t>IN MEDICINE IT IS OFTEN VIEWED AS THE ULTIMATE FAILURE</a:t>
            </a:r>
          </a:p>
          <a:p>
            <a:pPr marL="0" indent="0">
              <a:buNone/>
            </a:pPr>
            <a:endParaRPr lang="en-US" dirty="0" smtClean="0"/>
          </a:p>
          <a:p>
            <a:r>
              <a:rPr lang="en-US" dirty="0" smtClean="0"/>
              <a:t>WE ARE OBSESSED WITH YOUTH AND CONQUERING EVERY CHALLENGE</a:t>
            </a:r>
          </a:p>
          <a:p>
            <a:endParaRPr lang="en-US" dirty="0" smtClean="0"/>
          </a:p>
          <a:p>
            <a:r>
              <a:rPr lang="en-US" dirty="0" smtClean="0"/>
              <a:t>THERE IS ONE THING THAT EVERYONE IN THIS ROOM SHARES, OTHER THAN OUR HUMANITY…. WE WILL ALL DIE</a:t>
            </a:r>
          </a:p>
          <a:p>
            <a:endParaRPr lang="en-US" dirty="0"/>
          </a:p>
        </p:txBody>
      </p:sp>
    </p:spTree>
    <p:extLst>
      <p:ext uri="{BB962C8B-B14F-4D97-AF65-F5344CB8AC3E}">
        <p14:creationId xmlns:p14="http://schemas.microsoft.com/office/powerpoint/2010/main" val="29436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DOCTOR’S OFFICE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180" y="2603500"/>
            <a:ext cx="5861952" cy="3416300"/>
          </a:xfrm>
        </p:spPr>
      </p:pic>
    </p:spTree>
    <p:extLst>
      <p:ext uri="{BB962C8B-B14F-4D97-AF65-F5344CB8AC3E}">
        <p14:creationId xmlns:p14="http://schemas.microsoft.com/office/powerpoint/2010/main" val="425178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HIPPOCRATES- the father of medicine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705" y="2603500"/>
            <a:ext cx="7676902" cy="3416300"/>
          </a:xfrm>
        </p:spPr>
      </p:pic>
    </p:spTree>
    <p:extLst>
      <p:ext uri="{BB962C8B-B14F-4D97-AF65-F5344CB8AC3E}">
        <p14:creationId xmlns:p14="http://schemas.microsoft.com/office/powerpoint/2010/main" val="197871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 “HOPE” OF CURE….</a:t>
            </a:r>
            <a:endParaRPr lang="en-US" dirty="0"/>
          </a:p>
        </p:txBody>
      </p:sp>
      <p:sp>
        <p:nvSpPr>
          <p:cNvPr id="3" name="Content Placeholder 2"/>
          <p:cNvSpPr>
            <a:spLocks noGrp="1"/>
          </p:cNvSpPr>
          <p:nvPr>
            <p:ph idx="1"/>
          </p:nvPr>
        </p:nvSpPr>
        <p:spPr>
          <a:xfrm>
            <a:off x="1154954" y="2603499"/>
            <a:ext cx="8954246" cy="4135967"/>
          </a:xfrm>
        </p:spPr>
        <p:txBody>
          <a:bodyPr/>
          <a:lstStyle/>
          <a:p>
            <a:r>
              <a:rPr lang="en-US" dirty="0" smtClean="0"/>
              <a:t>HOSPICE </a:t>
            </a:r>
          </a:p>
          <a:p>
            <a:r>
              <a:rPr lang="en-US" dirty="0" smtClean="0"/>
              <a:t>PALLIATIVE CARE – “relief of suffering” from </a:t>
            </a:r>
            <a:r>
              <a:rPr lang="en-US" dirty="0" err="1" smtClean="0"/>
              <a:t>latin</a:t>
            </a:r>
            <a:r>
              <a:rPr lang="en-US" dirty="0" smtClean="0"/>
              <a:t> ‘</a:t>
            </a:r>
            <a:r>
              <a:rPr lang="en-US" b="1" dirty="0" err="1" smtClean="0"/>
              <a:t>palliare</a:t>
            </a:r>
            <a:r>
              <a:rPr lang="en-US" dirty="0" smtClean="0"/>
              <a:t>’- TO WRAP ONE’s ARMS AROUND </a:t>
            </a:r>
          </a:p>
          <a:p>
            <a:r>
              <a:rPr lang="en-US" dirty="0" smtClean="0"/>
              <a:t>PALLIATIVE CARE IS GIVEN AT ANY POINT ALONG THE ILLNESS TRAJECTORY- PATIETNS DO NOT HAVE TO BE TERMINALLY ILL</a:t>
            </a:r>
          </a:p>
          <a:p>
            <a:r>
              <a:rPr lang="en-US" dirty="0" smtClean="0"/>
              <a:t>HOSPICE- PALLIATIVE CARE AT END OF LIFE  ( 6 MONTHS OR LESS PROGNOSIS) </a:t>
            </a:r>
          </a:p>
          <a:p>
            <a:r>
              <a:rPr lang="en-US" dirty="0" smtClean="0"/>
              <a:t>HOSPICE FOCUSES ON SYMPTOM MANAGEMENT </a:t>
            </a:r>
          </a:p>
          <a:p>
            <a:pPr marL="0" indent="0">
              <a:buNone/>
            </a:pPr>
            <a:r>
              <a:rPr lang="en-US" dirty="0" smtClean="0"/>
              <a:t>     / COMFORT CARE </a:t>
            </a:r>
            <a:endParaRPr lang="en-US" dirty="0"/>
          </a:p>
        </p:txBody>
      </p:sp>
      <p:pic>
        <p:nvPicPr>
          <p:cNvPr id="5" name="Picture 4" descr="emDOCs.net – Emergency Medicine EducationPalliative Care in the Emergency Department: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4724400"/>
            <a:ext cx="2717799" cy="2015065"/>
          </a:xfrm>
          <a:prstGeom prst="rect">
            <a:avLst/>
          </a:prstGeom>
        </p:spPr>
      </p:pic>
    </p:spTree>
    <p:extLst>
      <p:ext uri="{BB962C8B-B14F-4D97-AF65-F5344CB8AC3E}">
        <p14:creationId xmlns:p14="http://schemas.microsoft.com/office/powerpoint/2010/main" val="338603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4" y="592667"/>
            <a:ext cx="9201680" cy="1456265"/>
          </a:xfrm>
        </p:spPr>
        <p:txBody>
          <a:bodyPr/>
          <a:lstStyle/>
          <a:p>
            <a:r>
              <a:rPr lang="en-US" dirty="0" smtClean="0"/>
              <a:t>THERE IS ALWAYS “HOPE” FOR COMFORT AND QUALITY OF LIFE- HOSPICE</a:t>
            </a:r>
            <a:endParaRPr lang="en-US" dirty="0"/>
          </a:p>
        </p:txBody>
      </p:sp>
      <p:sp>
        <p:nvSpPr>
          <p:cNvPr id="3" name="Content Placeholder 2"/>
          <p:cNvSpPr>
            <a:spLocks noGrp="1"/>
          </p:cNvSpPr>
          <p:nvPr>
            <p:ph idx="1"/>
          </p:nvPr>
        </p:nvSpPr>
        <p:spPr/>
        <p:txBody>
          <a:bodyPr>
            <a:normAutofit/>
          </a:bodyPr>
          <a:lstStyle/>
          <a:p>
            <a:r>
              <a:rPr lang="en-US" dirty="0" smtClean="0"/>
              <a:t>INTERDISCIPLINARY CARE GIVEN WHEREVER THE PATIENT “LIVES”</a:t>
            </a:r>
          </a:p>
          <a:p>
            <a:endParaRPr lang="en-US" dirty="0" smtClean="0"/>
          </a:p>
          <a:p>
            <a:r>
              <a:rPr lang="en-US" dirty="0" smtClean="0"/>
              <a:t>HOME, ASSISTED LIVING, BOARD AND CARE, NURSING HOME</a:t>
            </a:r>
          </a:p>
          <a:p>
            <a:endParaRPr lang="en-US" dirty="0" smtClean="0"/>
          </a:p>
          <a:p>
            <a:r>
              <a:rPr lang="en-US" dirty="0" smtClean="0"/>
              <a:t>MEDICARE HOSPICE BENEFIT – COVERS ALL CARE RELATED TO THE TERMINAL PROGNOSIS ( 1986)</a:t>
            </a:r>
          </a:p>
          <a:p>
            <a:endParaRPr lang="en-US" dirty="0" smtClean="0"/>
          </a:p>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descr="Missing Person - Practical Help for Your Digital Lif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200" y="2514600"/>
            <a:ext cx="1151466" cy="1828800"/>
          </a:xfrm>
          <a:prstGeom prst="rect">
            <a:avLst/>
          </a:prstGeom>
        </p:spPr>
      </p:pic>
    </p:spTree>
    <p:extLst>
      <p:ext uri="{BB962C8B-B14F-4D97-AF65-F5344CB8AC3E}">
        <p14:creationId xmlns:p14="http://schemas.microsoft.com/office/powerpoint/2010/main" val="135312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 HOSPICE</a:t>
            </a:r>
            <a:endParaRPr lang="en-US" dirty="0"/>
          </a:p>
        </p:txBody>
      </p:sp>
      <p:sp>
        <p:nvSpPr>
          <p:cNvPr id="3" name="Content Placeholder 2"/>
          <p:cNvSpPr>
            <a:spLocks noGrp="1"/>
          </p:cNvSpPr>
          <p:nvPr>
            <p:ph idx="1"/>
          </p:nvPr>
        </p:nvSpPr>
        <p:spPr/>
        <p:txBody>
          <a:bodyPr/>
          <a:lstStyle/>
          <a:p>
            <a:r>
              <a:rPr lang="en-US" dirty="0" smtClean="0"/>
              <a:t>PATIENTS &lt;65  COVERED BY THEIR COMMERCIAL INSURANCE</a:t>
            </a:r>
          </a:p>
          <a:p>
            <a:endParaRPr lang="en-US" dirty="0" smtClean="0"/>
          </a:p>
          <a:p>
            <a:r>
              <a:rPr lang="en-US" dirty="0" smtClean="0"/>
              <a:t>MEDICAL COVERS HOSPICE</a:t>
            </a:r>
            <a:br>
              <a:rPr lang="en-US" dirty="0" smtClean="0"/>
            </a:br>
            <a:endParaRPr lang="en-US" dirty="0" smtClean="0"/>
          </a:p>
          <a:p>
            <a:r>
              <a:rPr lang="en-US" dirty="0" smtClean="0"/>
              <a:t>INITIAL TWO 90 DAY BENEFIT PERIODS FOLLOWED BY UNLIMITED 60 DAY BENEFIT PERIOD  AS LONG AS PATIENT IS CLINICALLY ELIGIBLE </a:t>
            </a:r>
            <a:endParaRPr lang="en-US" dirty="0"/>
          </a:p>
        </p:txBody>
      </p:sp>
    </p:spTree>
    <p:extLst>
      <p:ext uri="{BB962C8B-B14F-4D97-AF65-F5344CB8AC3E}">
        <p14:creationId xmlns:p14="http://schemas.microsoft.com/office/powerpoint/2010/main" val="3700888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a:t>
            </a:r>
            <a:endParaRPr lang="en-US" dirty="0"/>
          </a:p>
        </p:txBody>
      </p:sp>
      <p:sp>
        <p:nvSpPr>
          <p:cNvPr id="3" name="Content Placeholder 2"/>
          <p:cNvSpPr>
            <a:spLocks noGrp="1"/>
          </p:cNvSpPr>
          <p:nvPr>
            <p:ph idx="1"/>
          </p:nvPr>
        </p:nvSpPr>
        <p:spPr/>
        <p:txBody>
          <a:bodyPr/>
          <a:lstStyle/>
          <a:p>
            <a:r>
              <a:rPr lang="en-US" dirty="0" smtClean="0"/>
              <a:t>“CARE” COVERS:</a:t>
            </a:r>
          </a:p>
          <a:p>
            <a:r>
              <a:rPr lang="en-US" dirty="0" smtClean="0"/>
              <a:t>NURSING, PHYSICIAN, SOCIAL WORKER, SPIRITUAL COUNSELOR, HOME HEALTH AIDES</a:t>
            </a:r>
          </a:p>
          <a:p>
            <a:r>
              <a:rPr lang="en-US" dirty="0" smtClean="0"/>
              <a:t>ALL MEDICATIONS RELATED TO THE TERMINAL PROGNOSIS</a:t>
            </a:r>
          </a:p>
          <a:p>
            <a:r>
              <a:rPr lang="en-US" dirty="0" smtClean="0"/>
              <a:t>ALL DME NEEDED ( hospital bed, walker, bedside commode, oxygen)       </a:t>
            </a:r>
          </a:p>
          <a:p>
            <a:r>
              <a:rPr lang="en-US" dirty="0" smtClean="0"/>
              <a:t>SUPPLIES ( incontinence products, body washes, chucks, gloves) </a:t>
            </a:r>
          </a:p>
          <a:p>
            <a:r>
              <a:rPr lang="en-US" dirty="0" smtClean="0"/>
              <a:t>UNIT OF CARE IS THE PATIENT AND THEIR “FAMILY” ( HOWEVER THEY DEFINE THAT)</a:t>
            </a:r>
            <a:endParaRPr lang="en-US" dirty="0"/>
          </a:p>
        </p:txBody>
      </p:sp>
      <p:pic>
        <p:nvPicPr>
          <p:cNvPr id="5" name="Picture 4" descr="Medication by BloodWaltz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866" y="5350933"/>
            <a:ext cx="2286001" cy="1507066"/>
          </a:xfrm>
          <a:prstGeom prst="rect">
            <a:avLst/>
          </a:prstGeom>
        </p:spPr>
      </p:pic>
      <p:pic>
        <p:nvPicPr>
          <p:cNvPr id="6" name="Picture 5" descr="elder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614" y="2521637"/>
            <a:ext cx="1940454" cy="2550425"/>
          </a:xfrm>
          <a:prstGeom prst="rect">
            <a:avLst/>
          </a:prstGeom>
        </p:spPr>
      </p:pic>
    </p:spTree>
    <p:extLst>
      <p:ext uri="{BB962C8B-B14F-4D97-AF65-F5344CB8AC3E}">
        <p14:creationId xmlns:p14="http://schemas.microsoft.com/office/powerpoint/2010/main" val="92764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HOSPICE TEAM</a:t>
            </a:r>
            <a:endParaRPr lang="en-US" dirty="0"/>
          </a:p>
        </p:txBody>
      </p:sp>
      <p:sp>
        <p:nvSpPr>
          <p:cNvPr id="3" name="Content Placeholder 2"/>
          <p:cNvSpPr>
            <a:spLocks noGrp="1"/>
          </p:cNvSpPr>
          <p:nvPr>
            <p:ph idx="1"/>
          </p:nvPr>
        </p:nvSpPr>
        <p:spPr/>
        <p:txBody>
          <a:bodyPr>
            <a:normAutofit/>
          </a:bodyPr>
          <a:lstStyle/>
          <a:p>
            <a:r>
              <a:rPr lang="en-US" dirty="0" smtClean="0"/>
              <a:t>NURSE ( USUALLY RNs)- CASE MANAGERS- AT LEAST ONCE /WEEK VISITS</a:t>
            </a:r>
          </a:p>
          <a:p>
            <a:endParaRPr lang="en-US" dirty="0" smtClean="0"/>
          </a:p>
          <a:p>
            <a:r>
              <a:rPr lang="en-US" dirty="0" smtClean="0"/>
              <a:t>SOCIAL WORKER- ASSISTANCE WITH FINDING COMMUNITY RESOURCES; PLACEMENT, APPLICATIONS FOR IHSS, MEDICAID, LIAISON WITH RCFE STAFF</a:t>
            </a:r>
          </a:p>
          <a:p>
            <a:pPr marL="0" indent="0">
              <a:buNone/>
            </a:pPr>
            <a:endParaRPr lang="en-US" dirty="0" smtClean="0"/>
          </a:p>
          <a:p>
            <a:r>
              <a:rPr lang="en-US" dirty="0" smtClean="0"/>
              <a:t>SPIRITUAL COUNSELOR- ADDRESS EXISTENTIAL ISSUES AROUND END-OF-LIFE, COUNSELING</a:t>
            </a:r>
          </a:p>
        </p:txBody>
      </p:sp>
    </p:spTree>
    <p:extLst>
      <p:ext uri="{BB962C8B-B14F-4D97-AF65-F5344CB8AC3E}">
        <p14:creationId xmlns:p14="http://schemas.microsoft.com/office/powerpoint/2010/main" val="4266685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HOSPICE TEAM</a:t>
            </a:r>
            <a:endParaRPr lang="en-US" dirty="0"/>
          </a:p>
        </p:txBody>
      </p:sp>
      <p:sp>
        <p:nvSpPr>
          <p:cNvPr id="3" name="Content Placeholder 2"/>
          <p:cNvSpPr>
            <a:spLocks noGrp="1"/>
          </p:cNvSpPr>
          <p:nvPr>
            <p:ph idx="1"/>
          </p:nvPr>
        </p:nvSpPr>
        <p:spPr/>
        <p:txBody>
          <a:bodyPr/>
          <a:lstStyle/>
          <a:p>
            <a:r>
              <a:rPr lang="en-US" dirty="0"/>
              <a:t>BEREAVEMENT- SUPPORT OF ANTICIPATORY GRIEF, INDIVIDUAL AND GROUP SUPPORT, OUTREACH TO SURVIVING </a:t>
            </a:r>
            <a:r>
              <a:rPr lang="en-US" dirty="0" smtClean="0"/>
              <a:t>FAMILY/CG/FRIENDS</a:t>
            </a:r>
          </a:p>
          <a:p>
            <a:pPr marL="0" indent="0">
              <a:buNone/>
            </a:pPr>
            <a:endParaRPr lang="en-US" dirty="0"/>
          </a:p>
          <a:p>
            <a:r>
              <a:rPr lang="en-US" dirty="0"/>
              <a:t>PHYSICIAN-INITIAL VISIT AND FOLLOW UP VISITS AS </a:t>
            </a:r>
            <a:r>
              <a:rPr lang="en-US" dirty="0" smtClean="0"/>
              <a:t>NECESSARY; CLARIFICATION OF GOALS OF CARE: AGGRESSVE PAIN </a:t>
            </a:r>
            <a:r>
              <a:rPr lang="en-US" dirty="0"/>
              <a:t>AND SYMPTOM </a:t>
            </a:r>
            <a:r>
              <a:rPr lang="en-US" dirty="0" smtClean="0"/>
              <a:t>MANAGEMENT TO MAXIMIZE QUALITY OF LIFE, EDUCATION ON DISEASE PROGRESSION/ EOL SYMTPOMS ;  </a:t>
            </a:r>
            <a:r>
              <a:rPr lang="en-US" dirty="0"/>
              <a:t>EOL COUNSELING AND </a:t>
            </a:r>
            <a:r>
              <a:rPr lang="en-US" dirty="0" smtClean="0"/>
              <a:t>SUPPORT; LIAISE WITH COMMUNITY PHYSICIANS</a:t>
            </a:r>
          </a:p>
          <a:p>
            <a:pPr marL="0" indent="0">
              <a:buNone/>
            </a:pPr>
            <a:endParaRPr lang="en-US" dirty="0"/>
          </a:p>
          <a:p>
            <a:endParaRPr lang="en-US" dirty="0"/>
          </a:p>
        </p:txBody>
      </p:sp>
      <p:pic>
        <p:nvPicPr>
          <p:cNvPr id="4" name="Picture 3" descr="TransGriot: Why The Media Silence On HR 676, The Universal Single Payer Health Care B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825" y="4859866"/>
            <a:ext cx="2038350" cy="1845733"/>
          </a:xfrm>
          <a:prstGeom prst="rect">
            <a:avLst/>
          </a:prstGeom>
        </p:spPr>
      </p:pic>
    </p:spTree>
    <p:extLst>
      <p:ext uri="{BB962C8B-B14F-4D97-AF65-F5344CB8AC3E}">
        <p14:creationId xmlns:p14="http://schemas.microsoft.com/office/powerpoint/2010/main" val="296770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TEAM MEMBERS</a:t>
            </a:r>
            <a:endParaRPr lang="en-US" dirty="0"/>
          </a:p>
        </p:txBody>
      </p:sp>
      <p:sp>
        <p:nvSpPr>
          <p:cNvPr id="3" name="Content Placeholder 2"/>
          <p:cNvSpPr>
            <a:spLocks noGrp="1"/>
          </p:cNvSpPr>
          <p:nvPr>
            <p:ph idx="1"/>
          </p:nvPr>
        </p:nvSpPr>
        <p:spPr/>
        <p:txBody>
          <a:bodyPr/>
          <a:lstStyle/>
          <a:p>
            <a:pPr lvl="0">
              <a:buClr>
                <a:srgbClr val="B31166"/>
              </a:buClr>
            </a:pPr>
            <a:endParaRPr lang="en-US" dirty="0" smtClean="0">
              <a:solidFill>
                <a:prstClr val="black">
                  <a:lumMod val="75000"/>
                  <a:lumOff val="25000"/>
                </a:prstClr>
              </a:solidFill>
            </a:endParaRPr>
          </a:p>
          <a:p>
            <a:pPr lvl="0">
              <a:buClr>
                <a:srgbClr val="B31166"/>
              </a:buClr>
            </a:pPr>
            <a:r>
              <a:rPr lang="en-US" dirty="0">
                <a:solidFill>
                  <a:prstClr val="black">
                    <a:lumMod val="75000"/>
                    <a:lumOff val="25000"/>
                  </a:prstClr>
                </a:solidFill>
              </a:rPr>
              <a:t>HOME HEALTH AIDES- PROVIDE HANDS ON CARE WITH ACTIVITIES OF DAILY LIVING ( BATHING, TOILETING, DRESSING, BED CARE) </a:t>
            </a:r>
          </a:p>
          <a:p>
            <a:pPr lvl="0">
              <a:buClr>
                <a:srgbClr val="B31166"/>
              </a:buClr>
            </a:pPr>
            <a:endParaRPr lang="en-US" dirty="0">
              <a:solidFill>
                <a:prstClr val="black">
                  <a:lumMod val="75000"/>
                  <a:lumOff val="25000"/>
                </a:prstClr>
              </a:solidFill>
            </a:endParaRPr>
          </a:p>
          <a:p>
            <a:pPr lvl="0">
              <a:buClr>
                <a:srgbClr val="B31166"/>
              </a:buClr>
            </a:pPr>
            <a:r>
              <a:rPr lang="en-US" dirty="0" smtClean="0">
                <a:solidFill>
                  <a:prstClr val="black">
                    <a:lumMod val="75000"/>
                    <a:lumOff val="25000"/>
                  </a:prstClr>
                </a:solidFill>
              </a:rPr>
              <a:t>VOLUNTEERS- </a:t>
            </a:r>
            <a:r>
              <a:rPr lang="en-US" dirty="0">
                <a:solidFill>
                  <a:prstClr val="black">
                    <a:lumMod val="75000"/>
                    <a:lumOff val="25000"/>
                  </a:prstClr>
                </a:solidFill>
              </a:rPr>
              <a:t>PATIENT ENGAGEMENT/SOCIALIZATION, CAREGIVER </a:t>
            </a:r>
            <a:r>
              <a:rPr lang="en-US" dirty="0" smtClean="0">
                <a:solidFill>
                  <a:prstClr val="black">
                    <a:lumMod val="75000"/>
                    <a:lumOff val="25000"/>
                  </a:prstClr>
                </a:solidFill>
              </a:rPr>
              <a:t>RELIEF </a:t>
            </a:r>
          </a:p>
          <a:p>
            <a:pPr lvl="0">
              <a:buClr>
                <a:srgbClr val="B31166"/>
              </a:buClr>
            </a:pPr>
            <a:endParaRPr lang="en-US" dirty="0" smtClean="0">
              <a:solidFill>
                <a:prstClr val="black">
                  <a:lumMod val="75000"/>
                  <a:lumOff val="25000"/>
                </a:prstClr>
              </a:solidFill>
            </a:endParaRPr>
          </a:p>
          <a:p>
            <a:pPr lvl="0">
              <a:buClr>
                <a:srgbClr val="B31166"/>
              </a:buClr>
            </a:pPr>
            <a:r>
              <a:rPr lang="en-US" dirty="0" smtClean="0">
                <a:solidFill>
                  <a:prstClr val="black">
                    <a:lumMod val="75000"/>
                    <a:lumOff val="25000"/>
                  </a:prstClr>
                </a:solidFill>
              </a:rPr>
              <a:t>BEREAVEMENT COUNSELORS</a:t>
            </a:r>
          </a:p>
          <a:p>
            <a:pPr lvl="0">
              <a:buClr>
                <a:srgbClr val="B31166"/>
              </a:buClr>
            </a:pPr>
            <a:endParaRPr lang="en-US" dirty="0" smtClean="0">
              <a:solidFill>
                <a:prstClr val="black">
                  <a:lumMod val="75000"/>
                  <a:lumOff val="25000"/>
                </a:prstClr>
              </a:solidFill>
            </a:endParaRPr>
          </a:p>
          <a:p>
            <a:pPr marL="0" lvl="0" indent="0">
              <a:buClr>
                <a:srgbClr val="B31166"/>
              </a:buClr>
              <a:buNone/>
            </a:pPr>
            <a:endParaRPr lang="en-US" dirty="0">
              <a:solidFill>
                <a:prstClr val="black">
                  <a:lumMod val="75000"/>
                  <a:lumOff val="25000"/>
                </a:prstClr>
              </a:solidFill>
            </a:endParaRPr>
          </a:p>
          <a:p>
            <a:endParaRPr lang="en-US" dirty="0"/>
          </a:p>
        </p:txBody>
      </p:sp>
      <p:pic>
        <p:nvPicPr>
          <p:cNvPr id="4" name="Picture 3" descr="The 10 Hardest Things About Grief – Fish Of Go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842933"/>
            <a:ext cx="1524000" cy="1473199"/>
          </a:xfrm>
          <a:prstGeom prst="rect">
            <a:avLst/>
          </a:prstGeom>
        </p:spPr>
      </p:pic>
    </p:spTree>
    <p:extLst>
      <p:ext uri="{BB962C8B-B14F-4D97-AF65-F5344CB8AC3E}">
        <p14:creationId xmlns:p14="http://schemas.microsoft.com/office/powerpoint/2010/main" val="379399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 SERVICES</a:t>
            </a:r>
            <a:endParaRPr lang="en-US" dirty="0"/>
          </a:p>
        </p:txBody>
      </p:sp>
      <p:sp>
        <p:nvSpPr>
          <p:cNvPr id="3" name="Content Placeholder 2"/>
          <p:cNvSpPr>
            <a:spLocks noGrp="1"/>
          </p:cNvSpPr>
          <p:nvPr>
            <p:ph idx="1"/>
          </p:nvPr>
        </p:nvSpPr>
        <p:spPr/>
        <p:txBody>
          <a:bodyPr/>
          <a:lstStyle/>
          <a:p>
            <a:r>
              <a:rPr lang="en-US" dirty="0" smtClean="0"/>
              <a:t>“UNIT OF CARE” – PATIENT AND FAMILY</a:t>
            </a:r>
          </a:p>
          <a:p>
            <a:endParaRPr lang="en-US" dirty="0" smtClean="0"/>
          </a:p>
          <a:p>
            <a:r>
              <a:rPr lang="en-US" dirty="0" smtClean="0"/>
              <a:t>PLAN OF CARE IS DRIVEN BY PATIENT AND FAMILY’s “GOALS OF CARE”</a:t>
            </a:r>
          </a:p>
          <a:p>
            <a:endParaRPr lang="en-US" dirty="0" smtClean="0"/>
          </a:p>
          <a:p>
            <a:r>
              <a:rPr lang="en-US" dirty="0" smtClean="0"/>
              <a:t>HOSPICE IS “ON CALL” AS NEEDED, 24 HOURS/DAY, 7 DAYS?WEEK</a:t>
            </a:r>
          </a:p>
          <a:p>
            <a:endParaRPr lang="en-US" dirty="0" smtClean="0"/>
          </a:p>
          <a:p>
            <a:r>
              <a:rPr lang="en-US" dirty="0" smtClean="0"/>
              <a:t>BENEFIT EXTENDS 13 MONTHS AFTER DEATH OF PATIENT TO PROVIDE BEREAVEMENT CARE TO SURVIVING FAMILY/CAREGIVERS</a:t>
            </a:r>
            <a:endParaRPr lang="en-US" dirty="0"/>
          </a:p>
        </p:txBody>
      </p:sp>
    </p:spTree>
    <p:extLst>
      <p:ext uri="{BB962C8B-B14F-4D97-AF65-F5344CB8AC3E}">
        <p14:creationId xmlns:p14="http://schemas.microsoft.com/office/powerpoint/2010/main" val="3767619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 LEVELS OF CARE</a:t>
            </a:r>
            <a:endParaRPr lang="en-US" dirty="0"/>
          </a:p>
        </p:txBody>
      </p:sp>
      <p:sp>
        <p:nvSpPr>
          <p:cNvPr id="3" name="Content Placeholder 2"/>
          <p:cNvSpPr>
            <a:spLocks noGrp="1"/>
          </p:cNvSpPr>
          <p:nvPr>
            <p:ph idx="1"/>
          </p:nvPr>
        </p:nvSpPr>
        <p:spPr/>
        <p:txBody>
          <a:bodyPr/>
          <a:lstStyle/>
          <a:p>
            <a:r>
              <a:rPr lang="en-US" dirty="0" smtClean="0"/>
              <a:t>MOST PATIENTS ARE AT THE </a:t>
            </a:r>
            <a:r>
              <a:rPr lang="en-US" b="1" dirty="0" smtClean="0"/>
              <a:t>ROUTINE </a:t>
            </a:r>
            <a:r>
              <a:rPr lang="en-US" dirty="0" smtClean="0"/>
              <a:t>LEVEL OF CARE</a:t>
            </a:r>
          </a:p>
          <a:p>
            <a:endParaRPr lang="en-US" dirty="0" smtClean="0"/>
          </a:p>
          <a:p>
            <a:r>
              <a:rPr lang="en-US" b="1" dirty="0" smtClean="0"/>
              <a:t>SHORT-TERM INPATIENT CARE </a:t>
            </a:r>
            <a:r>
              <a:rPr lang="en-US" dirty="0" smtClean="0"/>
              <a:t>AVAILABLE FOR SYMPTOMS THAT CANNOT BE MANAGED AT HOME ( GENERAL INPATIENT CARE)</a:t>
            </a:r>
          </a:p>
          <a:p>
            <a:endParaRPr lang="en-US" dirty="0" smtClean="0"/>
          </a:p>
          <a:p>
            <a:r>
              <a:rPr lang="en-US" b="1" dirty="0" smtClean="0"/>
              <a:t>SHORT TERM CONTINUOUS CARE </a:t>
            </a:r>
            <a:r>
              <a:rPr lang="en-US" dirty="0" smtClean="0"/>
              <a:t>AT HOME FOR AGGRESSIVE SYMPTOM MANAGEMENT</a:t>
            </a:r>
          </a:p>
          <a:p>
            <a:r>
              <a:rPr lang="en-US" b="1" dirty="0" smtClean="0"/>
              <a:t>RESPITE CARE </a:t>
            </a:r>
            <a:r>
              <a:rPr lang="en-US" dirty="0" smtClean="0"/>
              <a:t>IN NURSING HOME TO PROVIDE RESPITE FOR CAREGIVER(S)</a:t>
            </a:r>
            <a:endParaRPr lang="en-US" dirty="0"/>
          </a:p>
        </p:txBody>
      </p:sp>
    </p:spTree>
    <p:extLst>
      <p:ext uri="{BB962C8B-B14F-4D97-AF65-F5344CB8AC3E}">
        <p14:creationId xmlns:p14="http://schemas.microsoft.com/office/powerpoint/2010/main" val="246891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 MYTHS</a:t>
            </a:r>
            <a:endParaRPr lang="en-US" dirty="0"/>
          </a:p>
        </p:txBody>
      </p:sp>
      <p:sp>
        <p:nvSpPr>
          <p:cNvPr id="3" name="Content Placeholder 2"/>
          <p:cNvSpPr>
            <a:spLocks noGrp="1"/>
          </p:cNvSpPr>
          <p:nvPr>
            <p:ph idx="1"/>
          </p:nvPr>
        </p:nvSpPr>
        <p:spPr/>
        <p:txBody>
          <a:bodyPr/>
          <a:lstStyle/>
          <a:p>
            <a:r>
              <a:rPr lang="en-US" dirty="0" smtClean="0"/>
              <a:t>HOSPICE MEANS YOU HAVE GIVEN UP</a:t>
            </a:r>
          </a:p>
          <a:p>
            <a:r>
              <a:rPr lang="en-US" dirty="0" smtClean="0"/>
              <a:t>HOSPICE CARE HASTENS DEATH</a:t>
            </a:r>
          </a:p>
          <a:p>
            <a:r>
              <a:rPr lang="en-US" dirty="0" smtClean="0"/>
              <a:t>HOSPICE ONLY LASTS FOR 6 MONTHS</a:t>
            </a:r>
          </a:p>
          <a:p>
            <a:r>
              <a:rPr lang="en-US" dirty="0" smtClean="0"/>
              <a:t>HOSPICE MEANS YOU HAVE TO GIVE UP YOUR OWN PHYSICIAN</a:t>
            </a:r>
          </a:p>
          <a:p>
            <a:endParaRPr lang="en-US" dirty="0"/>
          </a:p>
          <a:p>
            <a:pPr marL="0" indent="0">
              <a:buNone/>
            </a:pPr>
            <a:endParaRPr lang="en-US" dirty="0"/>
          </a:p>
        </p:txBody>
      </p:sp>
      <p:pic>
        <p:nvPicPr>
          <p:cNvPr id="4" name="Picture 3" descr="MythBusters: Mythssion Imposs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25" y="4385733"/>
            <a:ext cx="7219950" cy="1634067"/>
          </a:xfrm>
          <a:prstGeom prst="rect">
            <a:avLst/>
          </a:prstGeom>
        </p:spPr>
      </p:pic>
    </p:spTree>
    <p:extLst>
      <p:ext uri="{BB962C8B-B14F-4D97-AF65-F5344CB8AC3E}">
        <p14:creationId xmlns:p14="http://schemas.microsoft.com/office/powerpoint/2010/main" val="3000426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a:t>
            </a:r>
            <a:r>
              <a:rPr lang="en-US" dirty="0" smtClean="0"/>
              <a:t> VISIT TO THE DOCTOR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180" y="2603500"/>
            <a:ext cx="5861952" cy="3416300"/>
          </a:xfrm>
        </p:spPr>
      </p:pic>
    </p:spTree>
    <p:extLst>
      <p:ext uri="{BB962C8B-B14F-4D97-AF65-F5344CB8AC3E}">
        <p14:creationId xmlns:p14="http://schemas.microsoft.com/office/powerpoint/2010/main" val="75882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 MYTHS</a:t>
            </a:r>
            <a:endParaRPr lang="en-US" dirty="0"/>
          </a:p>
        </p:txBody>
      </p:sp>
      <p:sp>
        <p:nvSpPr>
          <p:cNvPr id="3" name="Content Placeholder 2"/>
          <p:cNvSpPr>
            <a:spLocks noGrp="1"/>
          </p:cNvSpPr>
          <p:nvPr>
            <p:ph idx="1"/>
          </p:nvPr>
        </p:nvSpPr>
        <p:spPr/>
        <p:txBody>
          <a:bodyPr>
            <a:normAutofit lnSpcReduction="10000"/>
          </a:bodyPr>
          <a:lstStyle/>
          <a:p>
            <a:r>
              <a:rPr lang="en-US" dirty="0" smtClean="0"/>
              <a:t>HOSPICE IS ONLY FOR THOSE WITH DAYS OR WEEKS TO LIVE</a:t>
            </a:r>
          </a:p>
          <a:p>
            <a:endParaRPr lang="en-US" dirty="0"/>
          </a:p>
          <a:p>
            <a:r>
              <a:rPr lang="en-US" dirty="0" smtClean="0"/>
              <a:t>HOSPICE IS A PLACE AND YOU HAVE TO LEAVE YOUR HOME</a:t>
            </a:r>
          </a:p>
          <a:p>
            <a:endParaRPr lang="en-US" dirty="0"/>
          </a:p>
          <a:p>
            <a:r>
              <a:rPr lang="en-US" dirty="0" smtClean="0"/>
              <a:t>HOSPICE MEANS YOU HAVE TO GIVE UP CONTROL </a:t>
            </a:r>
          </a:p>
          <a:p>
            <a:endParaRPr lang="en-US" dirty="0"/>
          </a:p>
          <a:p>
            <a:r>
              <a:rPr lang="en-US" dirty="0" smtClean="0"/>
              <a:t>HOSPICE IS ONLY FOR PATIENTS WITH CANCER</a:t>
            </a:r>
          </a:p>
          <a:p>
            <a:endParaRPr lang="en-US" dirty="0"/>
          </a:p>
          <a:p>
            <a:r>
              <a:rPr lang="en-US" dirty="0" smtClean="0"/>
              <a:t>HOSPICE HASTENS DEATH THROUGH USING MORPHINE</a:t>
            </a:r>
            <a:endParaRPr lang="en-US" dirty="0"/>
          </a:p>
        </p:txBody>
      </p:sp>
      <p:pic>
        <p:nvPicPr>
          <p:cNvPr id="4" name="Picture 3" descr="Stage 7 – Message Outline | Biblical Pr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791" y="2603500"/>
            <a:ext cx="3153747" cy="3939937"/>
          </a:xfrm>
          <a:prstGeom prst="rect">
            <a:avLst/>
          </a:prstGeom>
        </p:spPr>
      </p:pic>
    </p:spTree>
    <p:extLst>
      <p:ext uri="{BB962C8B-B14F-4D97-AF65-F5344CB8AC3E}">
        <p14:creationId xmlns:p14="http://schemas.microsoft.com/office/powerpoint/2010/main" val="3251796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27789"/>
            <a:ext cx="8761413" cy="1306284"/>
          </a:xfrm>
        </p:spPr>
        <p:txBody>
          <a:bodyPr/>
          <a:lstStyle/>
          <a:p>
            <a:r>
              <a:rPr lang="en-US" dirty="0" smtClean="0"/>
              <a:t>HOSPICE FACTS AND FIGURES- TOP FIVE DIAGNOSES</a:t>
            </a:r>
            <a:endParaRPr lang="en-US" dirty="0"/>
          </a:p>
        </p:txBody>
      </p:sp>
      <p:sp>
        <p:nvSpPr>
          <p:cNvPr id="3" name="Content Placeholder 2"/>
          <p:cNvSpPr>
            <a:spLocks noGrp="1"/>
          </p:cNvSpPr>
          <p:nvPr>
            <p:ph idx="1"/>
          </p:nvPr>
        </p:nvSpPr>
        <p:spPr>
          <a:xfrm>
            <a:off x="1154954" y="2603500"/>
            <a:ext cx="9295332" cy="3853284"/>
          </a:xfrm>
        </p:spPr>
        <p:txBody>
          <a:bodyPr>
            <a:normAutofit fontScale="92500"/>
          </a:bodyPr>
          <a:lstStyle/>
          <a:p>
            <a:pPr marL="0" indent="0">
              <a:buNone/>
            </a:pPr>
            <a:endParaRPr lang="en-US" dirty="0" smtClean="0"/>
          </a:p>
          <a:p>
            <a:r>
              <a:rPr lang="en-US" dirty="0" smtClean="0"/>
              <a:t>CANCER – 30%</a:t>
            </a:r>
          </a:p>
          <a:p>
            <a:r>
              <a:rPr lang="en-US" dirty="0" smtClean="0"/>
              <a:t>HEART – 17.6%</a:t>
            </a:r>
          </a:p>
          <a:p>
            <a:r>
              <a:rPr lang="en-US" dirty="0" smtClean="0"/>
              <a:t>DEMENTIA – 15/6%</a:t>
            </a:r>
          </a:p>
          <a:p>
            <a:r>
              <a:rPr lang="en-US" dirty="0" smtClean="0"/>
              <a:t>RESPIRATORY- 11.0%</a:t>
            </a:r>
          </a:p>
          <a:p>
            <a:r>
              <a:rPr lang="en-US" dirty="0" smtClean="0"/>
              <a:t>STROKE – 9/4%</a:t>
            </a:r>
          </a:p>
          <a:p>
            <a:pPr marL="0" indent="0">
              <a:buNone/>
            </a:pPr>
            <a:r>
              <a:rPr lang="en-US" dirty="0" smtClean="0"/>
              <a:t/>
            </a:r>
            <a:br>
              <a:rPr lang="en-US" dirty="0" smtClean="0"/>
            </a:br>
            <a:r>
              <a:rPr lang="en-US" b="1" dirty="0" smtClean="0"/>
              <a:t>TAKE AWAY- 70% OF HOSPICE PATIENTS DO NOT HAVE A CANCER DIAGNOSIS</a:t>
            </a:r>
          </a:p>
          <a:p>
            <a:pPr lvl="0">
              <a:buClr>
                <a:srgbClr val="B31166"/>
              </a:buClr>
            </a:pPr>
            <a:r>
              <a:rPr lang="en-US" dirty="0">
                <a:solidFill>
                  <a:prstClr val="black">
                    <a:lumMod val="75000"/>
                    <a:lumOff val="25000"/>
                  </a:prstClr>
                </a:solidFill>
              </a:rPr>
              <a:t>27.8% OF HOSPICE PATIENTS ARE ENROLLED IN HOSPICE FOR SEVEN DAYS OR LESS</a:t>
            </a:r>
            <a:r>
              <a:rPr lang="en-US" dirty="0" smtClean="0">
                <a:solidFill>
                  <a:prstClr val="black">
                    <a:lumMod val="75000"/>
                    <a:lumOff val="25000"/>
                  </a:prstClr>
                </a:solidFill>
              </a:rPr>
              <a:t>!</a:t>
            </a:r>
          </a:p>
          <a:p>
            <a:pPr marL="0" lvl="0" indent="0">
              <a:buClr>
                <a:srgbClr val="B31166"/>
              </a:buClr>
              <a:buNone/>
            </a:pPr>
            <a:r>
              <a:rPr lang="en-US" b="1" dirty="0" smtClean="0">
                <a:solidFill>
                  <a:prstClr val="black">
                    <a:lumMod val="75000"/>
                    <a:lumOff val="25000"/>
                  </a:prstClr>
                </a:solidFill>
              </a:rPr>
              <a:t>TAKE AWAY- PEOPLE SPEND UP TO A YEAR PLANNING THE “VACATION OF A LIFETIME”!</a:t>
            </a:r>
            <a:endParaRPr lang="en-US" b="1" dirty="0">
              <a:solidFill>
                <a:prstClr val="black">
                  <a:lumMod val="75000"/>
                  <a:lumOff val="25000"/>
                </a:prstClr>
              </a:solidFill>
            </a:endParaRPr>
          </a:p>
          <a:p>
            <a:pPr marL="0" indent="0">
              <a:buNone/>
            </a:pPr>
            <a:endParaRPr lang="en-US" b="1" dirty="0" smtClean="0"/>
          </a:p>
          <a:p>
            <a:pPr marL="0" indent="0">
              <a:buNone/>
            </a:pPr>
            <a:endParaRPr lang="en-US" dirty="0" smtClean="0"/>
          </a:p>
        </p:txBody>
      </p:sp>
    </p:spTree>
    <p:extLst>
      <p:ext uri="{BB962C8B-B14F-4D97-AF65-F5344CB8AC3E}">
        <p14:creationId xmlns:p14="http://schemas.microsoft.com/office/powerpoint/2010/main" val="4228881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DAME CICELY SAUNDERS 1918-2005</a:t>
            </a:r>
            <a:endParaRPr lang="en-US" dirty="0"/>
          </a:p>
        </p:txBody>
      </p:sp>
      <p:sp>
        <p:nvSpPr>
          <p:cNvPr id="3" name="Content Placeholder 2"/>
          <p:cNvSpPr>
            <a:spLocks noGrp="1"/>
          </p:cNvSpPr>
          <p:nvPr>
            <p:ph idx="1"/>
          </p:nvPr>
        </p:nvSpPr>
        <p:spPr/>
        <p:txBody>
          <a:bodyPr/>
          <a:lstStyle/>
          <a:p>
            <a:r>
              <a:rPr lang="en-US" dirty="0" smtClean="0"/>
              <a:t>GRANDE DAME AND FOUNDER OF THE MODERN HOSPICE MOVEMENT</a:t>
            </a:r>
          </a:p>
          <a:p>
            <a:endParaRPr lang="en-US" dirty="0"/>
          </a:p>
          <a:p>
            <a:r>
              <a:rPr lang="en-US" dirty="0" smtClean="0"/>
              <a:t>NURSE, SW AND PHYSICIAN</a:t>
            </a:r>
          </a:p>
          <a:p>
            <a:endParaRPr lang="en-US" dirty="0"/>
          </a:p>
          <a:p>
            <a:r>
              <a:rPr lang="en-US" dirty="0" smtClean="0"/>
              <a:t>INTRODUCED CONCEPT OF “ </a:t>
            </a:r>
            <a:r>
              <a:rPr lang="en-US" b="1" dirty="0" smtClean="0"/>
              <a:t>TOTAL PAIN</a:t>
            </a:r>
            <a:r>
              <a:rPr lang="en-US" dirty="0" smtClean="0"/>
              <a:t>”</a:t>
            </a:r>
            <a:endParaRPr lang="en-US" dirty="0"/>
          </a:p>
        </p:txBody>
      </p:sp>
      <p:pic>
        <p:nvPicPr>
          <p:cNvPr id="4" name="Picture 3" descr="Cicely Saunder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296" y="3691467"/>
            <a:ext cx="2676904" cy="2624665"/>
          </a:xfrm>
          <a:prstGeom prst="rect">
            <a:avLst/>
          </a:prstGeom>
        </p:spPr>
      </p:pic>
    </p:spTree>
    <p:extLst>
      <p:ext uri="{BB962C8B-B14F-4D97-AF65-F5344CB8AC3E}">
        <p14:creationId xmlns:p14="http://schemas.microsoft.com/office/powerpoint/2010/main" val="3600599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PAIN</a:t>
            </a:r>
            <a:endParaRPr lang="en-US" dirty="0"/>
          </a:p>
        </p:txBody>
      </p:sp>
      <p:sp>
        <p:nvSpPr>
          <p:cNvPr id="3" name="Content Placeholder 2"/>
          <p:cNvSpPr>
            <a:spLocks noGrp="1"/>
          </p:cNvSpPr>
          <p:nvPr>
            <p:ph idx="1"/>
          </p:nvPr>
        </p:nvSpPr>
        <p:spPr/>
        <p:txBody>
          <a:bodyPr/>
          <a:lstStyle/>
          <a:p>
            <a:r>
              <a:rPr lang="en-US" dirty="0" smtClean="0"/>
              <a:t>PHYSICAL/SOMATIC </a:t>
            </a:r>
          </a:p>
          <a:p>
            <a:r>
              <a:rPr lang="en-US" dirty="0" smtClean="0"/>
              <a:t>PSYCHOLOGICAL</a:t>
            </a:r>
          </a:p>
          <a:p>
            <a:r>
              <a:rPr lang="en-US" dirty="0" smtClean="0"/>
              <a:t>SOCIAL</a:t>
            </a:r>
          </a:p>
          <a:p>
            <a:r>
              <a:rPr lang="en-US" dirty="0" smtClean="0"/>
              <a:t>SPIRITUAL</a:t>
            </a:r>
          </a:p>
          <a:p>
            <a:r>
              <a:rPr lang="en-US" dirty="0" smtClean="0"/>
              <a:t>FINANCIAL </a:t>
            </a:r>
            <a:endParaRPr lang="en-US" dirty="0"/>
          </a:p>
        </p:txBody>
      </p:sp>
      <p:pic>
        <p:nvPicPr>
          <p:cNvPr id="4" name="Picture 3" descr="The Reading Worksh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787" y="2476499"/>
            <a:ext cx="3173413" cy="3077633"/>
          </a:xfrm>
          <a:prstGeom prst="rect">
            <a:avLst/>
          </a:prstGeom>
        </p:spPr>
      </p:pic>
    </p:spTree>
    <p:extLst>
      <p:ext uri="{BB962C8B-B14F-4D97-AF65-F5344CB8AC3E}">
        <p14:creationId xmlns:p14="http://schemas.microsoft.com/office/powerpoint/2010/main" val="1978832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SUFFERING-  ESSENTIAL PART OF LIFE –LOSS, GRIEF, HEARTBREAK</a:t>
            </a:r>
          </a:p>
          <a:p>
            <a:endParaRPr lang="en-US" dirty="0" smtClean="0"/>
          </a:p>
          <a:p>
            <a:r>
              <a:rPr lang="en-US" dirty="0" smtClean="0"/>
              <a:t>SUFFERING- THAT WE CAN IMPACT</a:t>
            </a:r>
          </a:p>
          <a:p>
            <a:endParaRPr lang="en-US" dirty="0" smtClean="0"/>
          </a:p>
          <a:p>
            <a:r>
              <a:rPr lang="en-US" dirty="0" smtClean="0"/>
              <a:t>HOSPICE/PALLIATIVE CARE- MISSION TO RELIEVE SUFFERING</a:t>
            </a:r>
          </a:p>
          <a:p>
            <a:endParaRPr lang="en-US" dirty="0" smtClean="0"/>
          </a:p>
          <a:p>
            <a:r>
              <a:rPr lang="en-US" dirty="0" smtClean="0"/>
              <a:t>BEING ALIVE IS A FATAL CONDITION- ATUL GAWANDE  </a:t>
            </a:r>
          </a:p>
          <a:p>
            <a:pPr marL="0" indent="0">
              <a:buNone/>
            </a:pPr>
            <a:endParaRPr lang="en-US" dirty="0"/>
          </a:p>
        </p:txBody>
      </p:sp>
      <p:pic>
        <p:nvPicPr>
          <p:cNvPr id="5" name="Picture 4" descr="Pro Choice vs. Anti-Abortion Solution | HideaHeart'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567" y="4105468"/>
            <a:ext cx="2556587" cy="2676331"/>
          </a:xfrm>
          <a:prstGeom prst="rect">
            <a:avLst/>
          </a:prstGeom>
        </p:spPr>
      </p:pic>
    </p:spTree>
    <p:extLst>
      <p:ext uri="{BB962C8B-B14F-4D97-AF65-F5344CB8AC3E}">
        <p14:creationId xmlns:p14="http://schemas.microsoft.com/office/powerpoint/2010/main" val="196277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HOPE SPRINGS ETERNAL- ALWAYS SOMETHING TO HOPE FOR </a:t>
            </a:r>
          </a:p>
          <a:p>
            <a:endParaRPr lang="en-US" dirty="0" smtClean="0"/>
          </a:p>
          <a:p>
            <a:r>
              <a:rPr lang="en-US" dirty="0" smtClean="0"/>
              <a:t>ATTEND TO END OF LIFE PLANNING WAY BEFORE ITS NEEDED ( ADVANCE DIRECTIVES/COURAGEOUS CONVERSATIONS)</a:t>
            </a:r>
          </a:p>
          <a:p>
            <a:endParaRPr lang="en-US" dirty="0" smtClean="0"/>
          </a:p>
          <a:p>
            <a:r>
              <a:rPr lang="en-US" dirty="0" smtClean="0"/>
              <a:t>IF YOU OR SOMEONE YOU KNOW HAS BEEN DIAGNOSED WITH A TERMINAL ILLNESS, DISCUSS THE POSSIBILITY OF HOSPICE WITH YOUR PHYSICIAN(S) </a:t>
            </a:r>
            <a:endParaRPr lang="en-US" dirty="0"/>
          </a:p>
        </p:txBody>
      </p:sp>
      <p:pic>
        <p:nvPicPr>
          <p:cNvPr id="5" name="Picture 4" descr="Life of an Educator - Dr. Justin Tarte: My 10 goals as a 1st year administ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937" y="5243804"/>
            <a:ext cx="4250969" cy="1418253"/>
          </a:xfrm>
          <a:prstGeom prst="rect">
            <a:avLst/>
          </a:prstGeom>
        </p:spPr>
      </p:pic>
    </p:spTree>
    <p:extLst>
      <p:ext uri="{BB962C8B-B14F-4D97-AF65-F5344CB8AC3E}">
        <p14:creationId xmlns:p14="http://schemas.microsoft.com/office/powerpoint/2010/main" val="3713593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HOSPICE PROMISE</a:t>
            </a:r>
            <a:endParaRPr lang="en-US" dirty="0"/>
          </a:p>
        </p:txBody>
      </p:sp>
      <p:sp>
        <p:nvSpPr>
          <p:cNvPr id="3" name="Content Placeholder 2"/>
          <p:cNvSpPr>
            <a:spLocks noGrp="1"/>
          </p:cNvSpPr>
          <p:nvPr>
            <p:ph idx="1"/>
          </p:nvPr>
        </p:nvSpPr>
        <p:spPr/>
        <p:txBody>
          <a:bodyPr/>
          <a:lstStyle/>
          <a:p>
            <a:r>
              <a:rPr lang="en-US" dirty="0" smtClean="0"/>
              <a:t>“</a:t>
            </a:r>
            <a:r>
              <a:rPr lang="en-US" b="1" dirty="0" smtClean="0"/>
              <a:t>YOU MATTER BECAUSE YOU ARE YOU, AND YOU MATTER TO THE END OF YOUR LIFE. WE WILL DO ALL WE CAN NOT ONLY TO HELP YOU DIE PEACEFULLY, BUT ALSO TO LIVE UNTIL YOU DIE</a:t>
            </a:r>
            <a:r>
              <a:rPr lang="en-US" dirty="0" smtClean="0"/>
              <a:t>”   - CICELY SAUNDERS</a:t>
            </a:r>
          </a:p>
          <a:p>
            <a:endParaRPr lang="en-US" dirty="0"/>
          </a:p>
          <a:p>
            <a:pPr marL="0" indent="0">
              <a:buNone/>
            </a:pPr>
            <a:endParaRPr lang="en-US" dirty="0"/>
          </a:p>
        </p:txBody>
      </p:sp>
      <p:pic>
        <p:nvPicPr>
          <p:cNvPr id="4" name="Picture 3" descr="Footloose and Forward | The Palladian Trave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069" y="3825550"/>
            <a:ext cx="5169160" cy="3032449"/>
          </a:xfrm>
          <a:prstGeom prst="rect">
            <a:avLst/>
          </a:prstGeom>
        </p:spPr>
      </p:pic>
    </p:spTree>
    <p:extLst>
      <p:ext uri="{BB962C8B-B14F-4D97-AF65-F5344CB8AC3E}">
        <p14:creationId xmlns:p14="http://schemas.microsoft.com/office/powerpoint/2010/main" val="1323734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4" y="2593910"/>
            <a:ext cx="7585497" cy="1323439"/>
          </a:xfrm>
          <a:prstGeom prst="rect">
            <a:avLst/>
          </a:prstGeom>
          <a:noFill/>
        </p:spPr>
        <p:txBody>
          <a:bodyPr wrap="square" rtlCol="0">
            <a:spAutoFit/>
          </a:bodyPr>
          <a:lstStyle/>
          <a:p>
            <a:r>
              <a:rPr lang="en-US" sz="4000" dirty="0" smtClean="0">
                <a:latin typeface="Lucida Calligraphy" panose="03010101010101010101" pitchFamily="66" charset="0"/>
              </a:rPr>
              <a:t>THANK YOU FOR YOUR GIFT OF PRESENCE</a:t>
            </a:r>
            <a:endParaRPr lang="en-US" sz="4000" dirty="0">
              <a:latin typeface="Lucida Calligraphy" panose="03010101010101010101" pitchFamily="66" charset="0"/>
            </a:endParaRPr>
          </a:p>
        </p:txBody>
      </p:sp>
    </p:spTree>
    <p:extLst>
      <p:ext uri="{BB962C8B-B14F-4D97-AF65-F5344CB8AC3E}">
        <p14:creationId xmlns:p14="http://schemas.microsoft.com/office/powerpoint/2010/main" val="79160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7243979" cy="706964"/>
          </a:xfrm>
        </p:spPr>
        <p:txBody>
          <a:bodyPr/>
          <a:lstStyle/>
          <a:p>
            <a:pPr algn="r"/>
            <a:r>
              <a:rPr lang="en-US" dirty="0" smtClean="0"/>
              <a:t>THE GRAYING OF AMERICA </a:t>
            </a:r>
            <a:endParaRPr lang="en-US" dirty="0"/>
          </a:p>
        </p:txBody>
      </p:sp>
      <p:sp>
        <p:nvSpPr>
          <p:cNvPr id="3" name="Content Placeholder 2"/>
          <p:cNvSpPr>
            <a:spLocks noGrp="1"/>
          </p:cNvSpPr>
          <p:nvPr>
            <p:ph idx="1"/>
          </p:nvPr>
        </p:nvSpPr>
        <p:spPr/>
        <p:txBody>
          <a:bodyPr/>
          <a:lstStyle/>
          <a:p>
            <a:r>
              <a:rPr lang="en-US" dirty="0" smtClean="0"/>
              <a:t>10,000 Baby boomers are turning 65 each day</a:t>
            </a:r>
          </a:p>
          <a:p>
            <a:r>
              <a:rPr lang="en-US" dirty="0" smtClean="0"/>
              <a:t>Every minute 7 Baby boomers turn 65</a:t>
            </a:r>
          </a:p>
          <a:p>
            <a:r>
              <a:rPr lang="en-US" dirty="0" smtClean="0"/>
              <a:t>In 2035, people age 65 and over will number 77.0 million. Children under age 18 will number 76.5 million. OLDER ADULTS WILL OUTNUMBER CHILDREN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67" y="4114800"/>
            <a:ext cx="7448020" cy="2743200"/>
          </a:xfrm>
          <a:prstGeom prst="rect">
            <a:avLst/>
          </a:prstGeom>
        </p:spPr>
      </p:pic>
    </p:spTree>
    <p:extLst>
      <p:ext uri="{BB962C8B-B14F-4D97-AF65-F5344CB8AC3E}">
        <p14:creationId xmlns:p14="http://schemas.microsoft.com/office/powerpoint/2010/main" val="230627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DEATH IN AMERICA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HEART DISEASE</a:t>
            </a:r>
          </a:p>
          <a:p>
            <a:pPr>
              <a:buFont typeface="Wingdings" panose="05000000000000000000" pitchFamily="2" charset="2"/>
              <a:buChar char="v"/>
            </a:pPr>
            <a:r>
              <a:rPr lang="en-US" dirty="0" smtClean="0"/>
              <a:t>CANCER</a:t>
            </a:r>
          </a:p>
          <a:p>
            <a:pPr>
              <a:buFont typeface="Wingdings" panose="05000000000000000000" pitchFamily="2" charset="2"/>
              <a:buChar char="v"/>
            </a:pPr>
            <a:r>
              <a:rPr lang="en-US" dirty="0" smtClean="0"/>
              <a:t>UNINTENTIONAL INJURY</a:t>
            </a:r>
          </a:p>
          <a:p>
            <a:pPr>
              <a:buFont typeface="Wingdings" panose="05000000000000000000" pitchFamily="2" charset="2"/>
              <a:buChar char="v"/>
            </a:pPr>
            <a:r>
              <a:rPr lang="en-US" dirty="0" smtClean="0"/>
              <a:t>CHRONIC LOWER RESPIRATORY TRACT DISEASE ( asthma, COPD, pulmonary hypertension, occupational lung disease)</a:t>
            </a:r>
          </a:p>
          <a:p>
            <a:pPr>
              <a:buFont typeface="Wingdings" panose="05000000000000000000" pitchFamily="2" charset="2"/>
              <a:buChar char="v"/>
            </a:pPr>
            <a:r>
              <a:rPr lang="en-US" dirty="0" smtClean="0"/>
              <a:t>STROKE AND CEREBROVASCULAR DISEASE ( stroke, TIA, subarachnoid hemorrhage, vascular dementia)</a:t>
            </a:r>
          </a:p>
          <a:p>
            <a:pPr>
              <a:buFont typeface="Wingdings" panose="05000000000000000000" pitchFamily="2" charset="2"/>
              <a:buChar char="v"/>
            </a:pPr>
            <a:r>
              <a:rPr lang="en-US" dirty="0" smtClean="0"/>
              <a:t>ALZHEIMER’S DISEASE</a:t>
            </a:r>
          </a:p>
        </p:txBody>
      </p:sp>
    </p:spTree>
    <p:extLst>
      <p:ext uri="{BB962C8B-B14F-4D97-AF65-F5344CB8AC3E}">
        <p14:creationId xmlns:p14="http://schemas.microsoft.com/office/powerpoint/2010/main" val="211605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60400"/>
            <a:ext cx="8825659" cy="1020232"/>
          </a:xfrm>
        </p:spPr>
        <p:txBody>
          <a:bodyPr/>
          <a:lstStyle/>
          <a:p>
            <a:r>
              <a:rPr lang="en-US" dirty="0" smtClean="0"/>
              <a:t>WHERE DO CALIFORNIANS PREFER TO DIE? </a:t>
            </a:r>
            <a:endParaRPr lang="en-US" dirty="0"/>
          </a:p>
        </p:txBody>
      </p:sp>
      <p:sp>
        <p:nvSpPr>
          <p:cNvPr id="3" name="Content Placeholder 2"/>
          <p:cNvSpPr>
            <a:spLocks noGrp="1"/>
          </p:cNvSpPr>
          <p:nvPr>
            <p:ph idx="1"/>
          </p:nvPr>
        </p:nvSpPr>
        <p:spPr/>
        <p:txBody>
          <a:bodyPr/>
          <a:lstStyle/>
          <a:p>
            <a:r>
              <a:rPr lang="en-US" dirty="0" smtClean="0"/>
              <a:t>70% OF CALIFORNIANS SAY THEY WOULD PREFER TO DIE AT HOME</a:t>
            </a:r>
          </a:p>
          <a:p>
            <a:endParaRPr lang="en-US" dirty="0" smtClean="0"/>
          </a:p>
          <a:p>
            <a:r>
              <a:rPr lang="en-US" dirty="0" smtClean="0"/>
              <a:t>IN 2009, 42% DIED IN A HOSPITAL, 18% DIED IN A NURSING HOME</a:t>
            </a:r>
          </a:p>
          <a:p>
            <a:pPr marL="0" indent="0">
              <a:buNone/>
            </a:pPr>
            <a:endParaRPr lang="en-US" dirty="0" smtClean="0"/>
          </a:p>
          <a:p>
            <a:r>
              <a:rPr lang="en-US" dirty="0" smtClean="0"/>
              <a:t>IN 2009, ONLY 32% DIED AT HOME!</a:t>
            </a:r>
          </a:p>
          <a:p>
            <a:pPr marL="0" indent="0">
              <a:buNone/>
            </a:pPr>
            <a:endParaRPr lang="en-US" dirty="0"/>
          </a:p>
        </p:txBody>
      </p:sp>
    </p:spTree>
    <p:extLst>
      <p:ext uri="{BB962C8B-B14F-4D97-AF65-F5344CB8AC3E}">
        <p14:creationId xmlns:p14="http://schemas.microsoft.com/office/powerpoint/2010/main" val="150006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DYING IN THE ICU</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283" b="17283"/>
          <a:stretch>
            <a:fillRect/>
          </a:stretch>
        </p:blipFill>
        <p:spPr/>
      </p:pic>
    </p:spTree>
    <p:extLst>
      <p:ext uri="{BB962C8B-B14F-4D97-AF65-F5344CB8AC3E}">
        <p14:creationId xmlns:p14="http://schemas.microsoft.com/office/powerpoint/2010/main" val="371016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318" b="21318"/>
          <a:stretch>
            <a:fillRect/>
          </a:stretch>
        </p:blipFill>
        <p:spPr/>
      </p:pic>
      <p:sp>
        <p:nvSpPr>
          <p:cNvPr id="6" name="Title 5"/>
          <p:cNvSpPr>
            <a:spLocks noGrp="1"/>
          </p:cNvSpPr>
          <p:nvPr>
            <p:ph type="title"/>
          </p:nvPr>
        </p:nvSpPr>
        <p:spPr/>
        <p:txBody>
          <a:bodyPr/>
          <a:lstStyle/>
          <a:p>
            <a:r>
              <a:rPr lang="en-US" dirty="0" smtClean="0"/>
              <a:t>DYING AT HOME</a:t>
            </a:r>
            <a:endParaRPr lang="en-US" dirty="0"/>
          </a:p>
        </p:txBody>
      </p:sp>
    </p:spTree>
    <p:extLst>
      <p:ext uri="{BB962C8B-B14F-4D97-AF65-F5344CB8AC3E}">
        <p14:creationId xmlns:p14="http://schemas.microsoft.com/office/powerpoint/2010/main" val="249719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WISHES OF CALIFORNIANS</a:t>
            </a:r>
            <a:endParaRPr lang="en-US" dirty="0"/>
          </a:p>
        </p:txBody>
      </p:sp>
      <p:sp>
        <p:nvSpPr>
          <p:cNvPr id="3" name="Content Placeholder 2"/>
          <p:cNvSpPr>
            <a:spLocks noGrp="1"/>
          </p:cNvSpPr>
          <p:nvPr>
            <p:ph idx="1"/>
          </p:nvPr>
        </p:nvSpPr>
        <p:spPr/>
        <p:txBody>
          <a:bodyPr/>
          <a:lstStyle/>
          <a:p>
            <a:r>
              <a:rPr lang="en-US" dirty="0" smtClean="0"/>
              <a:t>FACTORS THAT WERE IDENTIFIED AS MOST IMPORTANT AT THE END OF LIFE WERE:</a:t>
            </a:r>
          </a:p>
          <a:p>
            <a:endParaRPr lang="en-US" dirty="0" smtClean="0"/>
          </a:p>
          <a:p>
            <a:r>
              <a:rPr lang="en-US" dirty="0" smtClean="0"/>
              <a:t>NOT BURDENING FAMILIES FINANCIALLY</a:t>
            </a:r>
          </a:p>
          <a:p>
            <a:endParaRPr lang="en-US" dirty="0" smtClean="0"/>
          </a:p>
          <a:p>
            <a:r>
              <a:rPr lang="en-US" dirty="0" smtClean="0"/>
              <a:t>NOT SUFFERING WTH PAIN. BEING “COMFORTABLE”</a:t>
            </a:r>
          </a:p>
          <a:p>
            <a:endParaRPr lang="en-US" dirty="0"/>
          </a:p>
        </p:txBody>
      </p:sp>
    </p:spTree>
    <p:extLst>
      <p:ext uri="{BB962C8B-B14F-4D97-AF65-F5344CB8AC3E}">
        <p14:creationId xmlns:p14="http://schemas.microsoft.com/office/powerpoint/2010/main" val="2336350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805</TotalTime>
  <Words>1074</Words>
  <Application>Microsoft Office PowerPoint</Application>
  <PresentationFormat>Widescreen</PresentationFormat>
  <Paragraphs>171</Paragraphs>
  <Slides>37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Century Gothic</vt:lpstr>
      <vt:lpstr>Lucida Calligraphy</vt:lpstr>
      <vt:lpstr>Wingdings</vt:lpstr>
      <vt:lpstr>Wingdings 3</vt:lpstr>
      <vt:lpstr>Ion Boardroom</vt:lpstr>
      <vt:lpstr>WHEN CURING IS NOT AN OPTION… CARING MEANS COMFORT</vt:lpstr>
      <vt:lpstr>HIPPOCRATES- the father of medicine</vt:lpstr>
      <vt:lpstr>THE VISIT TO THE DOCTOR </vt:lpstr>
      <vt:lpstr>THE GRAYING OF AMERICA </vt:lpstr>
      <vt:lpstr>LEADING CAUSES OF DEATH IN AMERICA</vt:lpstr>
      <vt:lpstr>WHERE DO CALIFORNIANS PREFER TO DIE? </vt:lpstr>
      <vt:lpstr>DYING IN THE ICU</vt:lpstr>
      <vt:lpstr>DYING AT HOME</vt:lpstr>
      <vt:lpstr>FINAL WISHES OF CALIFORNIANS</vt:lpstr>
      <vt:lpstr>HOW ARE THESE FINAL WISHES COMMUNICATED? </vt:lpstr>
      <vt:lpstr>COURAGEOUS CONVERSATIONS</vt:lpstr>
      <vt:lpstr>PowerPoint Presentation</vt:lpstr>
      <vt:lpstr>ADVANCE DIRECTIVES</vt:lpstr>
      <vt:lpstr>POLST- PHYSICIANS ORDER FOR LIFE SUSTAINING TREATMENT</vt:lpstr>
      <vt:lpstr>FIVE WISHES</vt:lpstr>
      <vt:lpstr>GOWISH CARDS</vt:lpstr>
      <vt:lpstr>FOR THE MORE ADVENTUROUS</vt:lpstr>
      <vt:lpstr>DEATH PHOBIA</vt:lpstr>
      <vt:lpstr>THE DOCTOR’S OFFICE</vt:lpstr>
      <vt:lpstr>IF NO “HOPE” OF CURE….</vt:lpstr>
      <vt:lpstr>THERE IS ALWAYS “HOPE” FOR COMFORT AND QUALITY OF LIFE- HOSPICE</vt:lpstr>
      <vt:lpstr>QUALITY OF LIFE- HOSPICE</vt:lpstr>
      <vt:lpstr>HOSPICE</vt:lpstr>
      <vt:lpstr>CORE HOSPICE TEAM</vt:lpstr>
      <vt:lpstr>CORE HOSPICE TEAM</vt:lpstr>
      <vt:lpstr>ADDITIONAL TEAM MEMBERS</vt:lpstr>
      <vt:lpstr>HOSPICE SERVICES</vt:lpstr>
      <vt:lpstr>HOSPICE LEVELS OF CARE</vt:lpstr>
      <vt:lpstr>HOSPICE MYTHS</vt:lpstr>
      <vt:lpstr>HOSPICE MYTHS</vt:lpstr>
      <vt:lpstr>HOSPICE FACTS AND FIGURES- TOP FIVE DIAGNOSES</vt:lpstr>
      <vt:lpstr>DAME CICELY SAUNDERS 1918-2005</vt:lpstr>
      <vt:lpstr>TOTAL PAIN</vt:lpstr>
      <vt:lpstr>PowerPoint Presentation</vt:lpstr>
      <vt:lpstr>PowerPoint Presentation</vt:lpstr>
      <vt:lpstr>THE HOSPICE PROMISE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CARING…WHEN CURING IS NOT POSSIBLE</dc:title>
  <dc:creator>Family Hospice</dc:creator>
  <cp:lastModifiedBy>Family Hospice</cp:lastModifiedBy>
  <cp:revision>38</cp:revision>
  <dcterms:created xsi:type="dcterms:W3CDTF">2019-10-19T02:01:46Z</dcterms:created>
  <dcterms:modified xsi:type="dcterms:W3CDTF">2019-10-19T15:27:29Z</dcterms:modified>
</cp:coreProperties>
</file>