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charts/chart3.xml" ContentType="application/vnd.openxmlformats-officedocument.drawingml.chart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88" r:id="rId2"/>
    <p:sldId id="295" r:id="rId3"/>
    <p:sldId id="294" r:id="rId4"/>
    <p:sldId id="296" r:id="rId5"/>
    <p:sldId id="291" r:id="rId6"/>
    <p:sldId id="297" r:id="rId7"/>
    <p:sldId id="282" r:id="rId8"/>
    <p:sldId id="285" r:id="rId9"/>
    <p:sldId id="283" r:id="rId10"/>
    <p:sldId id="278" r:id="rId11"/>
    <p:sldId id="277" r:id="rId12"/>
    <p:sldId id="279" r:id="rId13"/>
    <p:sldId id="280" r:id="rId14"/>
    <p:sldId id="28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6.0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1160728"/>
        <c:axId val="-2141059160"/>
      </c:barChart>
      <c:catAx>
        <c:axId val="-214116072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1059160"/>
        <c:crosses val="autoZero"/>
        <c:auto val="1"/>
        <c:lblAlgn val="ctr"/>
        <c:lblOffset val="100"/>
        <c:noMultiLvlLbl val="0"/>
      </c:catAx>
      <c:valAx>
        <c:axId val="-2141059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1160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6.0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7631704"/>
        <c:axId val="-2127606248"/>
      </c:barChart>
      <c:catAx>
        <c:axId val="-21276317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7606248"/>
        <c:crosses val="autoZero"/>
        <c:auto val="1"/>
        <c:lblAlgn val="ctr"/>
        <c:lblOffset val="100"/>
        <c:noMultiLvlLbl val="0"/>
      </c:catAx>
      <c:valAx>
        <c:axId val="-2127606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763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Heterosexual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Behavioral</c:v>
                </c:pt>
                <c:pt idx="1">
                  <c:v>Cognitive*</c:v>
                </c:pt>
                <c:pt idx="2">
                  <c:v>Affective*</c:v>
                </c:pt>
                <c:pt idx="3">
                  <c:v>Structural</c:v>
                </c:pt>
                <c:pt idx="4">
                  <c:v>Proxy*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49.1</c:v>
                </c:pt>
                <c:pt idx="1">
                  <c:v>83.2</c:v>
                </c:pt>
                <c:pt idx="2">
                  <c:v>25.2</c:v>
                </c:pt>
                <c:pt idx="3">
                  <c:v>3.7</c:v>
                </c:pt>
                <c:pt idx="4">
                  <c:v>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Gay/Lesbian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Behavioral</c:v>
                </c:pt>
                <c:pt idx="1">
                  <c:v>Cognitive*</c:v>
                </c:pt>
                <c:pt idx="2">
                  <c:v>Affective*</c:v>
                </c:pt>
                <c:pt idx="3">
                  <c:v>Structural</c:v>
                </c:pt>
                <c:pt idx="4">
                  <c:v>Proxy*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52.8</c:v>
                </c:pt>
                <c:pt idx="1">
                  <c:v>90.6</c:v>
                </c:pt>
                <c:pt idx="2">
                  <c:v>47.2</c:v>
                </c:pt>
                <c:pt idx="3">
                  <c:v>1.9</c:v>
                </c:pt>
                <c:pt idx="4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531736"/>
        <c:axId val="-2128534728"/>
      </c:barChart>
      <c:catAx>
        <c:axId val="-21285317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534728"/>
        <c:crosses val="autoZero"/>
        <c:auto val="1"/>
        <c:lblAlgn val="ctr"/>
        <c:lblOffset val="100"/>
        <c:noMultiLvlLbl val="0"/>
      </c:catAx>
      <c:valAx>
        <c:axId val="-2128534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531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</a:t>
            </a:r>
            <a:r>
              <a:rPr lang="en-US" baseline="0" dirty="0"/>
              <a:t> Whom Turn for Emotional Support: Frequency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Friend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3-D949-B1EE-803380A17E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73-D949-B1EE-803380A17E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Neighbor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73-D949-B1EE-803380A17E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Faith Community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73-D949-B1EE-803380A17E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Formal Caregiver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73-D949-B1EE-803380A17E5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Social Services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73-D949-B1EE-803380A17E5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573-D949-B1EE-803380A17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372184"/>
        <c:axId val="2145903048"/>
      </c:barChart>
      <c:catAx>
        <c:axId val="214637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903048"/>
        <c:crosses val="autoZero"/>
        <c:auto val="1"/>
        <c:lblAlgn val="ctr"/>
        <c:lblOffset val="100"/>
        <c:noMultiLvlLbl val="0"/>
      </c:catAx>
      <c:valAx>
        <c:axId val="2145903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37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Emotional Support by Relationship</a:t>
            </a:r>
            <a:r>
              <a:rPr lang="en-US" baseline="0" dirty="0"/>
              <a:t> Status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28-1B49-A5DA-24D1B208AB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Partnered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28-1B49-A5DA-24D1B208AB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Divorced/Widowed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28-1B49-A5DA-24D1B208A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5788440"/>
        <c:axId val="2146378712"/>
      </c:barChart>
      <c:catAx>
        <c:axId val="214578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378712"/>
        <c:crosses val="autoZero"/>
        <c:auto val="1"/>
        <c:lblAlgn val="ctr"/>
        <c:lblOffset val="100"/>
        <c:noMultiLvlLbl val="0"/>
      </c:catAx>
      <c:valAx>
        <c:axId val="2146378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788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Emotional Support by Living Arrangement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Live Alone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20-DF47-B1E5-68A4ACD507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Live With Others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20-DF47-B1E5-68A4ACD50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5820616"/>
        <c:axId val="2145739400"/>
      </c:barChart>
      <c:catAx>
        <c:axId val="214582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739400"/>
        <c:crosses val="autoZero"/>
        <c:auto val="1"/>
        <c:lblAlgn val="ctr"/>
        <c:lblOffset val="100"/>
        <c:noMultiLvlLbl val="0"/>
      </c:catAx>
      <c:valAx>
        <c:axId val="214573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82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</a:t>
            </a:r>
            <a:r>
              <a:rPr lang="en-US" baseline="0" dirty="0"/>
              <a:t> Whom Turn for Short-Term Support: Frequency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Friend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3-D949-B1EE-803380A17E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73-D949-B1EE-803380A17E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Neighbor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73-D949-B1EE-803380A17E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Faith Community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73-D949-B1EE-803380A17E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Formal Caregiver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73-D949-B1EE-803380A17E5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Social Services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73-D949-B1EE-803380A17E5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24.4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573-D949-B1EE-803380A17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0453752"/>
        <c:axId val="-2141131224"/>
      </c:barChart>
      <c:catAx>
        <c:axId val="-214045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131224"/>
        <c:crosses val="autoZero"/>
        <c:auto val="1"/>
        <c:lblAlgn val="ctr"/>
        <c:lblOffset val="100"/>
        <c:noMultiLvlLbl val="0"/>
      </c:catAx>
      <c:valAx>
        <c:axId val="-214113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45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863767164973943"/>
          <c:y val="0.922761228845013"/>
          <c:w val="0.820000095096809"/>
          <c:h val="0.05972691618072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</a:t>
            </a:r>
            <a:r>
              <a:rPr lang="en-US" baseline="0" dirty="0"/>
              <a:t> Whom Turn for Long-Term Support: Frequency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Friend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3-D949-B1EE-803380A17E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73-D949-B1EE-803380A17E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Neighbor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73-D949-B1EE-803380A17E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Faith Community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73-D949-B1EE-803380A17E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Formal Caregiver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73-D949-B1EE-803380A17E5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Social Services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17.1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73-D949-B1EE-803380A17E5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26.8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573-D949-B1EE-803380A17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3741032"/>
        <c:axId val="-2140927800"/>
      </c:barChart>
      <c:catAx>
        <c:axId val="214374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927800"/>
        <c:crosses val="autoZero"/>
        <c:auto val="1"/>
        <c:lblAlgn val="ctr"/>
        <c:lblOffset val="100"/>
        <c:noMultiLvlLbl val="0"/>
      </c:catAx>
      <c:valAx>
        <c:axId val="-2140927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74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Friend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Emotional Support</c:v>
                </c:pt>
                <c:pt idx="1">
                  <c:v>Short-Term Help</c:v>
                </c:pt>
                <c:pt idx="2">
                  <c:v>Long-Term Help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68.3</c:v>
                </c:pt>
                <c:pt idx="1">
                  <c:v>56.1</c:v>
                </c:pt>
                <c:pt idx="2">
                  <c:v>40.2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B6-AC45-8592-5E2B72E2CC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Emotional Support</c:v>
                </c:pt>
                <c:pt idx="1">
                  <c:v>Short-Term Help</c:v>
                </c:pt>
                <c:pt idx="2">
                  <c:v>Long-Term Help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39.0</c:v>
                </c:pt>
                <c:pt idx="1">
                  <c:v>9.8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B6-AC45-8592-5E2B72E2CC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Neighbor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Emotional Support</c:v>
                </c:pt>
                <c:pt idx="1">
                  <c:v>Short-Term Help</c:v>
                </c:pt>
                <c:pt idx="2">
                  <c:v>Long-Term Help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17.1</c:v>
                </c:pt>
                <c:pt idx="1">
                  <c:v>25.6</c:v>
                </c:pt>
                <c:pt idx="2">
                  <c:v>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B6-AC45-8592-5E2B72E2CC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Emotional Support</c:v>
                </c:pt>
                <c:pt idx="1">
                  <c:v>Short-Term Help</c:v>
                </c:pt>
                <c:pt idx="2">
                  <c:v>Long-Term Help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9.8</c:v>
                </c:pt>
                <c:pt idx="1">
                  <c:v>24.4</c:v>
                </c:pt>
                <c:pt idx="2">
                  <c:v>26.8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B6-AC45-8592-5E2B72E2C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0314600"/>
        <c:axId val="-2130654024"/>
      </c:barChart>
      <c:catAx>
        <c:axId val="-213031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0654024"/>
        <c:crosses val="autoZero"/>
        <c:auto val="1"/>
        <c:lblAlgn val="ctr"/>
        <c:lblOffset val="100"/>
        <c:noMultiLvlLbl val="0"/>
      </c:catAx>
      <c:valAx>
        <c:axId val="-2130654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031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EE07D-B983-8441-8369-1D748711C4A6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B0F47-FE81-1048-907B-24E63BBF3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2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6601688-A81C-874D-A754-34D4A5CFD815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377CF01-EEA2-1D40-B410-FA67200991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Microsoft_Excel_97_-_2004_Worksheet3.xls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Microsoft_Excel_97_-_2004_Worksheet4.xls"/><Relationship Id="rId5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585" y="2133600"/>
            <a:ext cx="6943849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“Apart from family, how many close friends do you have?”  </a:t>
            </a:r>
          </a:p>
        </p:txBody>
      </p:sp>
    </p:spTree>
    <p:extLst>
      <p:ext uri="{BB962C8B-B14F-4D97-AF65-F5344CB8AC3E}">
        <p14:creationId xmlns:p14="http://schemas.microsoft.com/office/powerpoint/2010/main" val="24693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925D9-A96C-A14A-9188-1E1D9A2F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to Whom Respondents Turn for Emotional </a:t>
            </a:r>
            <a:r>
              <a:rPr lang="en-US" dirty="0" smtClean="0"/>
              <a:t>Support (PALS survey)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A5BC8C9-9D97-ED48-85EC-006B0EEA6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07995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74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CD8C8F2-2042-CA4F-9022-62AF67E3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Ratings of Frequency of Receipt of Emotional Support (PALS survey)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4DAC62E-C690-1A45-AF8D-F724EBC4FA4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5296413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AD6D0A3C-79B9-F84C-B822-3096C12B3B1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3413870"/>
              </p:ext>
            </p:extLst>
          </p:nvPr>
        </p:nvGraphicFramePr>
        <p:xfrm>
          <a:off x="46291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116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925D9-A96C-A14A-9188-1E1D9A2F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to Whom Respondents Turn for Short-Term </a:t>
            </a:r>
            <a:r>
              <a:rPr lang="en-US" dirty="0" smtClean="0"/>
              <a:t>Help (</a:t>
            </a:r>
            <a:r>
              <a:rPr lang="en-US" dirty="0"/>
              <a:t>PALS survey)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A5BC8C9-9D97-ED48-85EC-006B0EEA6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41543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643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925D9-A96C-A14A-9188-1E1D9A2F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to Whom Respondents Turn for Long-Term Help (PALS survey)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A5BC8C9-9D97-ED48-85EC-006B0EEA6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0666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05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AADB7-8608-794D-A8DC-BAFEC95D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64" y="365126"/>
            <a:ext cx="8229600" cy="1325563"/>
          </a:xfrm>
        </p:spPr>
        <p:txBody>
          <a:bodyPr>
            <a:noAutofit/>
          </a:bodyPr>
          <a:lstStyle/>
          <a:p>
            <a:r>
              <a:rPr lang="en-US" sz="3200" dirty="0"/>
              <a:t>Comparing Individual Sources of Support: Friend, Relative, Neighbor, and No </a:t>
            </a:r>
            <a:r>
              <a:rPr lang="en-US" sz="3200" dirty="0" smtClean="0"/>
              <a:t>One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(PALS survey)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444FC6C-2CEE-5B41-8F5E-6388D97D37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585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4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orbel" charset="0"/>
              </a:rPr>
              <a:t>Ambiguous Role of Friends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1"/>
          </p:nvPr>
        </p:nvSpPr>
        <p:spPr>
          <a:xfrm>
            <a:off x="803275" y="2133600"/>
            <a:ext cx="8054975" cy="3992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Calibri" charset="0"/>
              </a:rPr>
              <a:t>Few formal roles for friends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Calibri" charset="0"/>
              </a:rPr>
              <a:t>Not often recognized in healthcare settings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Calibri" charset="0"/>
              </a:rPr>
              <a:t>Don’t qualify as “next of kin” (e.g., bereavement leave)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Calibri" charset="0"/>
              </a:rPr>
              <a:t>May be viewed with suspicion as caregivers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smtClean="0">
                <a:latin typeface="Calibri" charset="0"/>
              </a:rPr>
              <a:t>--</a:t>
            </a:r>
            <a:endParaRPr lang="en-US" sz="25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Calibri" charset="0"/>
              </a:rPr>
              <a:t>Need to be more conscious, </a:t>
            </a:r>
            <a:r>
              <a:rPr lang="en-US" sz="2500" i="1" dirty="0">
                <a:latin typeface="Calibri" charset="0"/>
              </a:rPr>
              <a:t>intentional</a:t>
            </a:r>
            <a:r>
              <a:rPr lang="en-US" sz="2500" dirty="0">
                <a:latin typeface="Calibri" charset="0"/>
              </a:rPr>
              <a:t> with friends 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latin typeface="Calibri" charset="0"/>
              </a:rPr>
              <a:t>International Friendship Day is July 30, 2021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/>
              <a:t>Friendship Number: </a:t>
            </a:r>
            <a:r>
              <a:rPr lang="en-US" altLang="ja-JP" sz="4400" dirty="0" smtClean="0"/>
              <a:t>Gender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5591260"/>
              </p:ext>
            </p:extLst>
          </p:nvPr>
        </p:nvGraphicFramePr>
        <p:xfrm>
          <a:off x="403225" y="2151063"/>
          <a:ext cx="393223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99057" y="2385949"/>
            <a:ext cx="1240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 = 5.4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3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/>
              <a:t>Friendship Number: Gender and 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1689950"/>
              </p:ext>
            </p:extLst>
          </p:nvPr>
        </p:nvGraphicFramePr>
        <p:xfrm>
          <a:off x="403225" y="2151063"/>
          <a:ext cx="393223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5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4984145"/>
              </p:ext>
            </p:extLst>
          </p:nvPr>
        </p:nvGraphicFramePr>
        <p:xfrm>
          <a:off x="4778375" y="3020687"/>
          <a:ext cx="3932238" cy="223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Worksheet" r:id="rId5" imgW="7683500" imgH="4368800" progId="Excel.Sheet.8">
                  <p:embed/>
                </p:oleObj>
              </mc:Choice>
              <mc:Fallback>
                <p:oleObj name="Worksheet" r:id="rId5" imgW="7683500" imgH="4368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3020687"/>
                        <a:ext cx="3932238" cy="223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06483" y="3727549"/>
            <a:ext cx="61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58476" y="4335002"/>
            <a:ext cx="9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7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Friendship Number: Gallup Poll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 descr="Macintosh HD:Users:briandevries:Desktop:Screen Shot 2020-12-18 at 2.17.45 PM cop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20" y="2026774"/>
            <a:ext cx="8409229" cy="44383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09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Friendship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85" y="2133600"/>
            <a:ext cx="8333665" cy="39925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Behavioral</a:t>
            </a:r>
            <a:r>
              <a:rPr lang="en-US" dirty="0" smtClean="0"/>
              <a:t>—</a:t>
            </a:r>
            <a:r>
              <a:rPr lang="en-US" dirty="0"/>
              <a:t>w</a:t>
            </a:r>
            <a:r>
              <a:rPr lang="en-US" dirty="0" smtClean="0"/>
              <a:t>hat we do with friends (assist, shared activities)</a:t>
            </a:r>
          </a:p>
          <a:p>
            <a:r>
              <a:rPr lang="en-US" b="1" dirty="0" smtClean="0"/>
              <a:t>Cognitive</a:t>
            </a:r>
            <a:r>
              <a:rPr lang="en-US" dirty="0" smtClean="0"/>
              <a:t>—what we think about our friends (loyalty, trust)</a:t>
            </a:r>
          </a:p>
          <a:p>
            <a:r>
              <a:rPr lang="en-US" b="1" dirty="0" smtClean="0"/>
              <a:t>Affective</a:t>
            </a:r>
            <a:r>
              <a:rPr lang="en-US" dirty="0" smtClean="0"/>
              <a:t>—how we feel about our friends (care, love)</a:t>
            </a:r>
          </a:p>
          <a:p>
            <a:r>
              <a:rPr lang="en-US" b="1" dirty="0" smtClean="0"/>
              <a:t>Structural</a:t>
            </a:r>
            <a:r>
              <a:rPr lang="en-US" dirty="0" smtClean="0"/>
              <a:t>—what we do with our friends (proximity, similar social status)</a:t>
            </a:r>
          </a:p>
          <a:p>
            <a:r>
              <a:rPr lang="en-US" b="1" dirty="0" smtClean="0"/>
              <a:t>Proxy</a:t>
            </a:r>
            <a:r>
              <a:rPr lang="en-US" dirty="0" smtClean="0"/>
              <a:t>—a stand-in measure for things like length of time we have known our friends, how often we see each other</a:t>
            </a:r>
          </a:p>
        </p:txBody>
      </p:sp>
    </p:spTree>
    <p:extLst>
      <p:ext uri="{BB962C8B-B14F-4D97-AF65-F5344CB8AC3E}">
        <p14:creationId xmlns:p14="http://schemas.microsoft.com/office/powerpoint/2010/main" val="188415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/>
              <a:t>Percentage Dimensions by Gay/Lesbian and Heterosexual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850770"/>
              </p:ext>
            </p:extLst>
          </p:nvPr>
        </p:nvGraphicFramePr>
        <p:xfrm>
          <a:off x="1781175" y="2133600"/>
          <a:ext cx="7077075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87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E3116B-6E93-8544-A790-6663C6BB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ja-JP" sz="4000" dirty="0"/>
              <a:t>Percentage Dimensions by </a:t>
            </a:r>
            <a:r>
              <a:rPr lang="en-US" altLang="ja-JP" sz="4000" dirty="0" smtClean="0"/>
              <a:t>Region</a:t>
            </a:r>
            <a:endParaRPr lang="en-US" dirty="0"/>
          </a:p>
        </p:txBody>
      </p:sp>
      <p:sp>
        <p:nvSpPr>
          <p:cNvPr id="4198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200"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3pPr>
            <a:lvl4pPr indent="-228600"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9pPr>
          </a:lstStyle>
          <a:p>
            <a:fld id="{8536B051-B098-9B47-94AA-E58E9A4767CB}" type="slidenum">
              <a:rPr lang="en-US" sz="1400">
                <a:latin typeface="Times" charset="0"/>
              </a:rPr>
              <a:pPr/>
              <a:t>7</a:t>
            </a:fld>
            <a:endParaRPr lang="en-US" sz="1400">
              <a:latin typeface="Times" charset="0"/>
            </a:endParaRPr>
          </a:p>
        </p:txBody>
      </p:sp>
      <p:graphicFrame>
        <p:nvGraphicFramePr>
          <p:cNvPr id="11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07336"/>
              </p:ext>
            </p:extLst>
          </p:nvPr>
        </p:nvGraphicFramePr>
        <p:xfrm>
          <a:off x="878478" y="2139889"/>
          <a:ext cx="7534275" cy="4017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Worksheet" r:id="rId4" imgW="7534351" imgH="2943149" progId="Excel.Sheet.8">
                  <p:embed/>
                </p:oleObj>
              </mc:Choice>
              <mc:Fallback>
                <p:oleObj name="Worksheet" r:id="rId4" imgW="7534351" imgH="29431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478" y="2139889"/>
                        <a:ext cx="7534275" cy="4017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287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E3116B-6E93-8544-A790-6663C6BB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sz="4000" dirty="0"/>
              <a:t>Percentage Dimensions by </a:t>
            </a:r>
            <a:r>
              <a:rPr lang="en-US" altLang="ja-JP" sz="4000" dirty="0" smtClean="0"/>
              <a:t>Cultural/Racial Group</a:t>
            </a:r>
            <a:endParaRPr lang="en-US" dirty="0"/>
          </a:p>
        </p:txBody>
      </p:sp>
      <p:sp>
        <p:nvSpPr>
          <p:cNvPr id="4198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200"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3pPr>
            <a:lvl4pPr indent="-228600"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9pPr>
          </a:lstStyle>
          <a:p>
            <a:fld id="{8536B051-B098-9B47-94AA-E58E9A4767CB}" type="slidenum">
              <a:rPr lang="en-US" sz="1400">
                <a:latin typeface="Times" charset="0"/>
              </a:rPr>
              <a:pPr/>
              <a:t>8</a:t>
            </a:fld>
            <a:endParaRPr lang="en-US" sz="1400">
              <a:latin typeface="Times" charset="0"/>
            </a:endParaRPr>
          </a:p>
        </p:txBody>
      </p:sp>
      <p:graphicFrame>
        <p:nvGraphicFramePr>
          <p:cNvPr id="8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96944"/>
              </p:ext>
            </p:extLst>
          </p:nvPr>
        </p:nvGraphicFramePr>
        <p:xfrm>
          <a:off x="885031" y="2015638"/>
          <a:ext cx="7543800" cy="41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Worksheet" r:id="rId4" imgW="7543800" imgH="3381451" progId="Excel.Sheet.8">
                  <p:embed/>
                </p:oleObj>
              </mc:Choice>
              <mc:Fallback>
                <p:oleObj name="Worksheet" r:id="rId4" imgW="7543800" imgH="33814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31" y="2015638"/>
                        <a:ext cx="7543800" cy="41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65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E3116B-6E93-8544-A790-6663C6BB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LGBT Boomers with Chosen Family</a:t>
            </a:r>
            <a:br>
              <a:rPr lang="en-US" dirty="0"/>
            </a:br>
            <a:r>
              <a:rPr lang="en-US" dirty="0"/>
              <a:t> (MetLife study, 2010) </a:t>
            </a:r>
          </a:p>
        </p:txBody>
      </p:sp>
      <p:graphicFrame>
        <p:nvGraphicFramePr>
          <p:cNvPr id="41987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424721"/>
              </p:ext>
            </p:extLst>
          </p:nvPr>
        </p:nvGraphicFramePr>
        <p:xfrm>
          <a:off x="1035712" y="2179156"/>
          <a:ext cx="7077075" cy="39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Chart" r:id="rId4" imgW="7192685" imgH="3992550" progId="Excel.Chart.8">
                  <p:embed/>
                </p:oleObj>
              </mc:Choice>
              <mc:Fallback>
                <p:oleObj name="Chart" r:id="rId4" imgW="7192685" imgH="399255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712" y="2179156"/>
                        <a:ext cx="7077075" cy="392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6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200"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3pPr>
            <a:lvl4pPr indent="-228600"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6A6A6"/>
              </a:buClr>
              <a:buFont typeface="Wingdings" charset="0"/>
              <a:defRPr>
                <a:solidFill>
                  <a:srgbClr val="262626"/>
                </a:solidFill>
                <a:latin typeface="Calibri" charset="0"/>
                <a:ea typeface="ＭＳ Ｐゴシック" charset="0"/>
              </a:defRPr>
            </a:lvl9pPr>
          </a:lstStyle>
          <a:p>
            <a:fld id="{8536B051-B098-9B47-94AA-E58E9A4767CB}" type="slidenum">
              <a:rPr lang="en-US" sz="1400">
                <a:latin typeface="Times" charset="0"/>
              </a:rPr>
              <a:pPr/>
              <a:t>9</a:t>
            </a:fld>
            <a:endParaRPr lang="en-US" sz="14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7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pectrum">
    <a:dk1>
      <a:sysClr val="windowText" lastClr="000000"/>
    </a:dk1>
    <a:lt1>
      <a:sysClr val="window" lastClr="FFFFFF"/>
    </a:lt1>
    <a:dk2>
      <a:srgbClr val="252731"/>
    </a:dk2>
    <a:lt2>
      <a:srgbClr val="EAE7E4"/>
    </a:lt2>
    <a:accent1>
      <a:srgbClr val="990000"/>
    </a:accent1>
    <a:accent2>
      <a:srgbClr val="FF6600"/>
    </a:accent2>
    <a:accent3>
      <a:srgbClr val="FFBA00"/>
    </a:accent3>
    <a:accent4>
      <a:srgbClr val="99CC00"/>
    </a:accent4>
    <a:accent5>
      <a:srgbClr val="528A02"/>
    </a:accent5>
    <a:accent6>
      <a:srgbClr val="333333"/>
    </a:accent6>
    <a:hlink>
      <a:srgbClr val="660000"/>
    </a:hlink>
    <a:folHlink>
      <a:srgbClr val="CC3300"/>
    </a:folHlink>
  </a:clrScheme>
  <a:fontScheme name="Spectrum">
    <a:majorFont>
      <a:latin typeface="Corbel"/>
      <a:ea typeface=""/>
      <a:cs typeface=""/>
      <a:font script="Jpan" typeface="ＭＳ ゴシック"/>
      <a:font script="Hans" typeface="宋体"/>
      <a:font script="Hant" typeface="新細明體"/>
    </a:majorFont>
    <a:minorFont>
      <a:latin typeface="Calibri"/>
      <a:ea typeface=""/>
      <a:cs typeface=""/>
      <a:font script="Jpan" typeface="ＭＳ ゴシック"/>
      <a:font script="Hans" typeface="宋体"/>
      <a:font script="Hant" typeface="新細明體"/>
    </a:minorFont>
  </a:fontScheme>
  <a:fmtScheme name="Spectrum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70000"/>
              <a:satMod val="150000"/>
            </a:schemeClr>
          </a:gs>
          <a:gs pos="100000">
            <a:schemeClr val="phClr">
              <a:tint val="9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95000"/>
              <a:shade val="70000"/>
              <a:satMod val="150000"/>
            </a:schemeClr>
          </a:gs>
          <a:gs pos="100000">
            <a:schemeClr val="phClr">
              <a:tint val="100000"/>
              <a:shade val="100000"/>
              <a:satMod val="150000"/>
            </a:schemeClr>
          </a:gs>
        </a:gsLst>
        <a:lin ang="16200000" scaled="0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a:effectStyle>
      <a:effectStyle>
        <a:effectLst>
          <a:outerShdw blurRad="50800" dir="5400000" sx="105000" sy="105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4800000"/>
          </a:lightRig>
        </a:scene3d>
        <a:sp3d prstMaterial="matte">
          <a:bevelT w="63500" h="50800" prst="angle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5023</TotalTime>
  <Words>306</Words>
  <Application>Microsoft Macintosh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Spectrum</vt:lpstr>
      <vt:lpstr>Worksheet</vt:lpstr>
      <vt:lpstr>Chart</vt:lpstr>
      <vt:lpstr>Friendship</vt:lpstr>
      <vt:lpstr>Friendship Number: Gender</vt:lpstr>
      <vt:lpstr>Friendship Number: Gender and Age</vt:lpstr>
      <vt:lpstr>Friendship Number: Gallup Poll </vt:lpstr>
      <vt:lpstr>Elements of Friendship Definition</vt:lpstr>
      <vt:lpstr>Percentage Dimensions by Gay/Lesbian and Heterosexual </vt:lpstr>
      <vt:lpstr>Percentage Dimensions by Region</vt:lpstr>
      <vt:lpstr>Percentage Dimensions by Cultural/Racial Group</vt:lpstr>
      <vt:lpstr>LGBT Boomers with Chosen Family  (MetLife study, 2010) </vt:lpstr>
      <vt:lpstr>Sources to Whom Respondents Turn for Emotional Support (PALS survey)</vt:lpstr>
      <vt:lpstr>Ratings of Frequency of Receipt of Emotional Support (PALS survey)</vt:lpstr>
      <vt:lpstr>Sources to Whom Respondents Turn for Short-Term Help (PALS survey)</vt:lpstr>
      <vt:lpstr>Sources to Whom Respondents Turn for Long-Term Help (PALS survey)</vt:lpstr>
      <vt:lpstr>Comparing Individual Sources of Support: Friend, Relative, Neighbor, and No One  (PALS survey) </vt:lpstr>
      <vt:lpstr>Ambiguous Role of Friends</vt:lpstr>
    </vt:vector>
  </TitlesOfParts>
  <Company>SFSU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de Vries</dc:creator>
  <cp:lastModifiedBy>Brian de Vries</cp:lastModifiedBy>
  <cp:revision>20</cp:revision>
  <dcterms:created xsi:type="dcterms:W3CDTF">2020-11-25T23:45:21Z</dcterms:created>
  <dcterms:modified xsi:type="dcterms:W3CDTF">2020-12-19T17:16:50Z</dcterms:modified>
</cp:coreProperties>
</file>